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7" r:id="rId2"/>
    <p:sldId id="307" r:id="rId3"/>
    <p:sldId id="310" r:id="rId4"/>
    <p:sldId id="323" r:id="rId5"/>
    <p:sldId id="327" r:id="rId6"/>
    <p:sldId id="339" r:id="rId7"/>
    <p:sldId id="325" r:id="rId8"/>
    <p:sldId id="331" r:id="rId9"/>
    <p:sldId id="332" r:id="rId10"/>
    <p:sldId id="318" r:id="rId11"/>
    <p:sldId id="336" r:id="rId12"/>
    <p:sldId id="319" r:id="rId13"/>
    <p:sldId id="315" r:id="rId14"/>
    <p:sldId id="340" r:id="rId15"/>
    <p:sldId id="341" r:id="rId16"/>
    <p:sldId id="343" r:id="rId17"/>
    <p:sldId id="342" r:id="rId18"/>
    <p:sldId id="344" r:id="rId19"/>
    <p:sldId id="345" r:id="rId20"/>
    <p:sldId id="346" r:id="rId21"/>
    <p:sldId id="34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4660"/>
  </p:normalViewPr>
  <p:slideViewPr>
    <p:cSldViewPr snapToGrid="0">
      <p:cViewPr varScale="1">
        <p:scale>
          <a:sx n="85" d="100"/>
          <a:sy n="85" d="100"/>
        </p:scale>
        <p:origin x="3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9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16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7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4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59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0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2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2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7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thet.org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366837"/>
            <a:ext cx="10058400" cy="774700"/>
          </a:xfrm>
        </p:spPr>
        <p:txBody>
          <a:bodyPr>
            <a:normAutofit/>
          </a:bodyPr>
          <a:lstStyle/>
          <a:p>
            <a:pPr lvl="0"/>
            <a:r>
              <a:rPr lang="en-GB" sz="44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areas of a </a:t>
            </a:r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 Laboratory</a:t>
            </a:r>
            <a:endParaRPr lang="en-GB" sz="4400" dirty="0"/>
          </a:p>
        </p:txBody>
      </p:sp>
      <p:sp>
        <p:nvSpPr>
          <p:cNvPr id="4" name="Rechthoek 3"/>
          <p:cNvSpPr/>
          <p:nvPr/>
        </p:nvSpPr>
        <p:spPr>
          <a:xfrm>
            <a:off x="6800187" y="5828057"/>
            <a:ext cx="479642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279 </a:t>
            </a: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Medical </a:t>
            </a:r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Instrumentation </a:t>
            </a: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800187" y="5472254"/>
            <a:ext cx="532555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C18.7  Maintaining Laboratory Equipment</a:t>
            </a:r>
            <a:endParaRPr lang="en-GB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403969" y="2197992"/>
            <a:ext cx="45396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Intro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Blood pH, haematocrit, haemoglobin, WBCs, RBCs, platelets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Electrolytes </a:t>
            </a:r>
            <a:r>
              <a:rPr lang="en-GB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 metabolites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Microbiological organisms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Specialties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GB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control in the lab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GB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assurance in the </a:t>
            </a:r>
            <a:r>
              <a:rPr lang="en-GB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endParaRPr lang="en-GB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790662" y="5032662"/>
            <a:ext cx="5333606" cy="424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18.7.1 </a:t>
            </a:r>
            <a:r>
              <a:rPr lang="en-GB" sz="18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</a:t>
            </a:r>
            <a:r>
              <a:rPr lang="en-GB" sz="18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areas of a medical laboratory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0" y="651326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3" name="Tekstvak 2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2860" y="1460237"/>
            <a:ext cx="2665932" cy="355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064442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Electrolytes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Medical Laboratory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412130" y="1449326"/>
            <a:ext cx="6192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+mj-lt"/>
              </a:rPr>
              <a:t>Electrolytes</a:t>
            </a:r>
            <a:r>
              <a:rPr lang="en-GB" dirty="0">
                <a:latin typeface="+mj-lt"/>
              </a:rPr>
              <a:t> are minerals in </a:t>
            </a:r>
            <a:r>
              <a:rPr lang="en-GB" dirty="0" smtClean="0">
                <a:latin typeface="+mj-lt"/>
              </a:rPr>
              <a:t>blood </a:t>
            </a:r>
            <a:r>
              <a:rPr lang="en-GB" dirty="0">
                <a:latin typeface="+mj-lt"/>
              </a:rPr>
              <a:t>and other body fluids that carry an electric charge. An </a:t>
            </a:r>
            <a:r>
              <a:rPr lang="en-GB" dirty="0" smtClean="0">
                <a:latin typeface="+mj-lt"/>
              </a:rPr>
              <a:t>electrolyte </a:t>
            </a:r>
            <a:r>
              <a:rPr lang="en-GB" dirty="0">
                <a:latin typeface="+mj-lt"/>
              </a:rPr>
              <a:t>ionizes </a:t>
            </a:r>
            <a:r>
              <a:rPr lang="en-GB" dirty="0" smtClean="0">
                <a:latin typeface="+mj-lt"/>
              </a:rPr>
              <a:t>(breaks up in ions) when </a:t>
            </a:r>
            <a:r>
              <a:rPr lang="en-GB" dirty="0">
                <a:latin typeface="+mj-lt"/>
              </a:rPr>
              <a:t>dissolved in solvents such as water</a:t>
            </a:r>
            <a:r>
              <a:rPr lang="en-GB" dirty="0" smtClean="0">
                <a:latin typeface="+mj-lt"/>
              </a:rPr>
              <a:t>.</a:t>
            </a:r>
            <a:endParaRPr lang="en-GB" sz="1600" dirty="0" smtClean="0"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348" y="1555842"/>
            <a:ext cx="5247303" cy="3364024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629338" y="2537147"/>
            <a:ext cx="3226085" cy="369332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/>
              <a:t>NaCl(s</a:t>
            </a:r>
            <a:r>
              <a:rPr lang="pt-BR" dirty="0" smtClean="0"/>
              <a:t>)   →  Na</a:t>
            </a:r>
            <a:r>
              <a:rPr lang="pt-BR" dirty="0"/>
              <a:t>+(aq) + Cl−(aq)</a:t>
            </a:r>
            <a:endParaRPr lang="en-US" dirty="0"/>
          </a:p>
        </p:txBody>
      </p:sp>
      <p:sp>
        <p:nvSpPr>
          <p:cNvPr id="7" name="Rechthoek 6"/>
          <p:cNvSpPr/>
          <p:nvPr/>
        </p:nvSpPr>
        <p:spPr>
          <a:xfrm>
            <a:off x="476249" y="3248485"/>
            <a:ext cx="6381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Electrolytes affect the amount of water in your body, the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pH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of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blood, signal conduction along nerves, muscle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function,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etc.</a:t>
            </a:r>
            <a:endParaRPr lang="en-US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76249" y="5190874"/>
            <a:ext cx="11323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An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electrolyte panel </a:t>
            </a:r>
            <a:r>
              <a:rPr lang="en-GB" dirty="0">
                <a:latin typeface="+mj-lt"/>
              </a:rPr>
              <a:t>is a blood test that measures the levels of electrolytes and carbon dioxide </a:t>
            </a:r>
            <a:r>
              <a:rPr lang="en-GB" dirty="0" smtClean="0">
                <a:latin typeface="+mj-lt"/>
              </a:rPr>
              <a:t>(CO2) in </a:t>
            </a:r>
            <a:r>
              <a:rPr lang="en-GB" dirty="0">
                <a:latin typeface="+mj-lt"/>
              </a:rPr>
              <a:t>your </a:t>
            </a:r>
            <a:r>
              <a:rPr lang="en-GB" dirty="0" smtClean="0">
                <a:latin typeface="+mj-lt"/>
              </a:rPr>
              <a:t>blood. CO2 </a:t>
            </a:r>
            <a:r>
              <a:rPr lang="en-GB" dirty="0">
                <a:latin typeface="+mj-lt"/>
              </a:rPr>
              <a:t>is a waste product made when the body breaks down food for energy (metabolism). </a:t>
            </a:r>
            <a:r>
              <a:rPr lang="en-GB" dirty="0" smtClean="0">
                <a:latin typeface="+mj-lt"/>
              </a:rPr>
              <a:t>It helps your blood stay at the right pH.</a:t>
            </a:r>
          </a:p>
          <a:p>
            <a:r>
              <a:rPr lang="en-GB" dirty="0" smtClean="0">
                <a:latin typeface="+mj-lt"/>
              </a:rPr>
              <a:t>An </a:t>
            </a:r>
            <a:r>
              <a:rPr lang="en-GB" dirty="0">
                <a:latin typeface="+mj-lt"/>
              </a:rPr>
              <a:t>electrolyte panel measures the blood levels of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carbon dioxide, chloride, potassium</a:t>
            </a:r>
            <a:r>
              <a:rPr lang="en-GB" dirty="0">
                <a:latin typeface="+mj-lt"/>
              </a:rPr>
              <a:t>, and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sodium</a:t>
            </a:r>
            <a:r>
              <a:rPr lang="en-GB" dirty="0" smtClean="0">
                <a:latin typeface="+mj-lt"/>
              </a:rPr>
              <a:t>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363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440796"/>
            <a:ext cx="11010900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Metabolites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0016067" y="6443133"/>
            <a:ext cx="21640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 Laboratory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560841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hoek 21"/>
          <p:cNvSpPr/>
          <p:nvPr/>
        </p:nvSpPr>
        <p:spPr>
          <a:xfrm>
            <a:off x="476251" y="1458897"/>
            <a:ext cx="59142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latin typeface="+mj-lt"/>
              </a:rPr>
              <a:t>A metabolite is any substance produced during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metabolism</a:t>
            </a:r>
            <a:r>
              <a:rPr lang="en-GB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GB" dirty="0" smtClean="0">
                <a:latin typeface="+mj-lt"/>
              </a:rPr>
              <a:t>(digestion or other bodily chemical processes).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 Metabolites are produced by the cell because they are indispensable for their growth. Examples are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amino acids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,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alcohols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,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vitamins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and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organic acids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.</a:t>
            </a:r>
            <a:r>
              <a:rPr lang="en-GB" dirty="0" smtClean="0">
                <a:latin typeface="+mj-lt"/>
              </a:rPr>
              <a:t> </a:t>
            </a:r>
            <a:endParaRPr lang="en-ZA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0" y="65047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3" name="Rechthoek 2"/>
          <p:cNvSpPr/>
          <p:nvPr/>
        </p:nvSpPr>
        <p:spPr>
          <a:xfrm>
            <a:off x="476250" y="3337375"/>
            <a:ext cx="568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Metabolites have various functions, </a:t>
            </a:r>
            <a:r>
              <a:rPr lang="en-GB" dirty="0" smtClean="0">
                <a:latin typeface="+mj-lt"/>
              </a:rPr>
              <a:t>such as fuel</a:t>
            </a:r>
            <a:r>
              <a:rPr lang="en-GB" dirty="0">
                <a:latin typeface="+mj-lt"/>
              </a:rPr>
              <a:t>, </a:t>
            </a:r>
            <a:r>
              <a:rPr lang="en-GB" dirty="0" smtClean="0">
                <a:latin typeface="+mj-lt"/>
              </a:rPr>
              <a:t>structure</a:t>
            </a:r>
            <a:r>
              <a:rPr lang="en-GB" dirty="0">
                <a:latin typeface="+mj-lt"/>
              </a:rPr>
              <a:t>, </a:t>
            </a:r>
            <a:r>
              <a:rPr lang="en-GB" dirty="0" smtClean="0">
                <a:latin typeface="+mj-lt"/>
              </a:rPr>
              <a:t>signalling, stimulatory </a:t>
            </a:r>
            <a:r>
              <a:rPr lang="en-GB" dirty="0">
                <a:latin typeface="+mj-lt"/>
              </a:rPr>
              <a:t>and inhibitory effects on </a:t>
            </a:r>
            <a:r>
              <a:rPr lang="en-GB" dirty="0" smtClean="0">
                <a:latin typeface="+mj-lt"/>
              </a:rPr>
              <a:t>enzymes.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grpSp>
        <p:nvGrpSpPr>
          <p:cNvPr id="8" name="Groep 7"/>
          <p:cNvGrpSpPr/>
          <p:nvPr/>
        </p:nvGrpSpPr>
        <p:grpSpPr>
          <a:xfrm>
            <a:off x="476251" y="0"/>
            <a:ext cx="11703895" cy="6312892"/>
            <a:chOff x="476251" y="0"/>
            <a:chExt cx="11703895" cy="6312892"/>
          </a:xfrm>
        </p:grpSpPr>
        <p:sp>
          <p:nvSpPr>
            <p:cNvPr id="4" name="Rechthoek 3"/>
            <p:cNvSpPr/>
            <p:nvPr/>
          </p:nvSpPr>
          <p:spPr>
            <a:xfrm>
              <a:off x="476251" y="4580153"/>
              <a:ext cx="568340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+mj-lt"/>
                </a:rPr>
                <a:t>The </a:t>
              </a:r>
              <a:r>
                <a:rPr lang="en-GB" b="1" dirty="0">
                  <a:solidFill>
                    <a:srgbClr val="7030A0"/>
                  </a:solidFill>
                  <a:latin typeface="+mj-lt"/>
                </a:rPr>
                <a:t>Comprehensive Metabolic Panel (CMP) </a:t>
              </a:r>
              <a:r>
                <a:rPr lang="en-GB" dirty="0">
                  <a:latin typeface="+mj-lt"/>
                </a:rPr>
                <a:t>is a frequently </a:t>
              </a:r>
              <a:r>
                <a:rPr lang="en-GB" dirty="0" smtClean="0">
                  <a:latin typeface="+mj-lt"/>
                </a:rPr>
                <a:t>and routinely ordered </a:t>
              </a:r>
              <a:r>
                <a:rPr lang="en-GB" dirty="0">
                  <a:latin typeface="+mj-lt"/>
                </a:rPr>
                <a:t>group of 14 </a:t>
              </a:r>
              <a:r>
                <a:rPr lang="en-GB" dirty="0" smtClean="0">
                  <a:latin typeface="+mj-lt"/>
                </a:rPr>
                <a:t>tests. The </a:t>
              </a:r>
              <a:r>
                <a:rPr lang="en-GB" dirty="0">
                  <a:latin typeface="+mj-lt"/>
                </a:rPr>
                <a:t>CMP is used as a broad screening tool to check for conditions such as diabetes, liver disease, and kidney disease. </a:t>
              </a:r>
            </a:p>
          </p:txBody>
        </p:sp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82441" y="0"/>
              <a:ext cx="4997705" cy="6312892"/>
            </a:xfrm>
            <a:prstGeom prst="rect">
              <a:avLst/>
            </a:prstGeom>
          </p:spPr>
        </p:pic>
        <p:sp>
          <p:nvSpPr>
            <p:cNvPr id="7" name="PIJL-RECHTS 6"/>
            <p:cNvSpPr/>
            <p:nvPr/>
          </p:nvSpPr>
          <p:spPr>
            <a:xfrm>
              <a:off x="6358480" y="4580153"/>
              <a:ext cx="854766" cy="409476"/>
            </a:xfrm>
            <a:prstGeom prst="rightArrow">
              <a:avLst>
                <a:gd name="adj1" fmla="val 3947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812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064442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Organisms &amp; Microbiology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Medical Laboratory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grpSp>
        <p:nvGrpSpPr>
          <p:cNvPr id="3" name="Groep 2"/>
          <p:cNvGrpSpPr/>
          <p:nvPr/>
        </p:nvGrpSpPr>
        <p:grpSpPr>
          <a:xfrm>
            <a:off x="467704" y="2050298"/>
            <a:ext cx="11319909" cy="2385268"/>
            <a:chOff x="467704" y="2050298"/>
            <a:chExt cx="11319909" cy="2385268"/>
          </a:xfrm>
        </p:grpSpPr>
        <p:sp>
          <p:nvSpPr>
            <p:cNvPr id="4" name="Rechthoek 3"/>
            <p:cNvSpPr/>
            <p:nvPr/>
          </p:nvSpPr>
          <p:spPr>
            <a:xfrm>
              <a:off x="2714017" y="2050298"/>
              <a:ext cx="9073596" cy="23852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dirty="0" smtClean="0">
                  <a:latin typeface="+mj-lt"/>
                </a:rPr>
                <a:t>Often, micro-organisms need to be </a:t>
              </a:r>
              <a:r>
                <a:rPr lang="en-GB" b="1" dirty="0" smtClean="0">
                  <a:solidFill>
                    <a:srgbClr val="7030A0"/>
                  </a:solidFill>
                  <a:latin typeface="+mj-lt"/>
                </a:rPr>
                <a:t>multiplied</a:t>
              </a:r>
              <a:r>
                <a:rPr lang="en-GB" dirty="0" smtClean="0">
                  <a:latin typeface="+mj-lt"/>
                </a:rPr>
                <a:t>/grown before they can be seen and measured. This is done via a </a:t>
              </a:r>
              <a:r>
                <a:rPr lang="en-GB" b="1" dirty="0" smtClean="0">
                  <a:solidFill>
                    <a:srgbClr val="7030A0"/>
                  </a:solidFill>
                  <a:latin typeface="+mj-lt"/>
                </a:rPr>
                <a:t>‘culture</a:t>
              </a:r>
              <a:r>
                <a:rPr lang="en-GB" dirty="0" smtClean="0">
                  <a:latin typeface="+mj-lt"/>
                </a:rPr>
                <a:t>’ in an environment with selective ‘food’ for the suspected micro-organisms. This  can take many hours/days in well defined conditions (temperature, humidity, …). </a:t>
              </a:r>
            </a:p>
            <a:p>
              <a:pPr>
                <a:spcBef>
                  <a:spcPts val="600"/>
                </a:spcBef>
              </a:pPr>
              <a:r>
                <a:rPr lang="en-GB" dirty="0" smtClean="0">
                  <a:latin typeface="+mj-lt"/>
                </a:rPr>
                <a:t>A </a:t>
              </a:r>
              <a:r>
                <a:rPr lang="en-GB" b="1" dirty="0">
                  <a:solidFill>
                    <a:srgbClr val="7030A0"/>
                  </a:solidFill>
                  <a:latin typeface="+mj-lt"/>
                </a:rPr>
                <a:t>microbiological culture</a:t>
              </a:r>
              <a:r>
                <a:rPr lang="en-GB" dirty="0">
                  <a:latin typeface="+mj-lt"/>
                </a:rPr>
                <a:t>, </a:t>
              </a:r>
              <a:r>
                <a:rPr lang="en-GB" dirty="0" smtClean="0">
                  <a:latin typeface="+mj-lt"/>
                </a:rPr>
                <a:t>is </a:t>
              </a:r>
              <a:r>
                <a:rPr lang="en-GB" dirty="0">
                  <a:latin typeface="+mj-lt"/>
                </a:rPr>
                <a:t>a method of multiplying microbial organisms by letting them reproduce in </a:t>
              </a:r>
              <a:r>
                <a:rPr lang="en-GB" dirty="0" smtClean="0">
                  <a:latin typeface="+mj-lt"/>
                </a:rPr>
                <a:t>culture </a:t>
              </a:r>
              <a:r>
                <a:rPr lang="en-GB" dirty="0">
                  <a:latin typeface="+mj-lt"/>
                </a:rPr>
                <a:t>media under controlled laboratory conditions</a:t>
              </a:r>
              <a:r>
                <a:rPr lang="en-GB" dirty="0" smtClean="0">
                  <a:latin typeface="+mj-lt"/>
                </a:rPr>
                <a:t>. From (</a:t>
              </a:r>
              <a:r>
                <a:rPr lang="en-GB" b="1" dirty="0" smtClean="0">
                  <a:solidFill>
                    <a:srgbClr val="7030A0"/>
                  </a:solidFill>
                  <a:latin typeface="+mj-lt"/>
                </a:rPr>
                <a:t>macroscopic) visual observation </a:t>
              </a:r>
              <a:r>
                <a:rPr lang="en-GB" dirty="0" smtClean="0">
                  <a:latin typeface="+mj-lt"/>
                </a:rPr>
                <a:t>of the culture (shape and size of the ‘colonies’) and/or from </a:t>
              </a:r>
              <a:r>
                <a:rPr lang="en-GB" b="1" dirty="0" smtClean="0">
                  <a:solidFill>
                    <a:srgbClr val="7030A0"/>
                  </a:solidFill>
                  <a:latin typeface="+mj-lt"/>
                </a:rPr>
                <a:t>microscopic observation </a:t>
              </a:r>
              <a:r>
                <a:rPr lang="en-GB" dirty="0">
                  <a:latin typeface="+mj-lt"/>
                </a:rPr>
                <a:t>the cause of infectious disease  can be established. </a:t>
              </a:r>
              <a:r>
                <a:rPr lang="en-GB" b="1" dirty="0">
                  <a:solidFill>
                    <a:srgbClr val="7030A0"/>
                  </a:solidFill>
                  <a:latin typeface="Calibri Light" panose="020F0302020204030204"/>
                </a:rPr>
                <a:t>Staining 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(‘colouring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’) 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can be done to support such analysis.  </a:t>
              </a:r>
              <a:endParaRPr lang="en-GB" b="1" dirty="0">
                <a:solidFill>
                  <a:srgbClr val="7030A0"/>
                </a:solidFill>
                <a:latin typeface="+mj-lt"/>
              </a:endParaRPr>
            </a:p>
          </p:txBody>
        </p:sp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7704" y="2202667"/>
              <a:ext cx="2238307" cy="1856682"/>
            </a:xfrm>
            <a:prstGeom prst="rect">
              <a:avLst/>
            </a:prstGeom>
          </p:spPr>
        </p:pic>
      </p:grpSp>
      <p:sp>
        <p:nvSpPr>
          <p:cNvPr id="7" name="Rechthoek 6"/>
          <p:cNvSpPr/>
          <p:nvPr/>
        </p:nvSpPr>
        <p:spPr>
          <a:xfrm>
            <a:off x="412130" y="1326975"/>
            <a:ext cx="11375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There </a:t>
            </a:r>
            <a:r>
              <a:rPr lang="en-GB" dirty="0">
                <a:latin typeface="+mj-lt"/>
              </a:rPr>
              <a:t>are four kinds of </a:t>
            </a:r>
            <a:r>
              <a:rPr lang="en-GB" dirty="0" smtClean="0">
                <a:latin typeface="+mj-lt"/>
              </a:rPr>
              <a:t>micro-organisms </a:t>
            </a:r>
            <a:r>
              <a:rPr lang="en-GB" dirty="0">
                <a:latin typeface="+mj-lt"/>
              </a:rPr>
              <a:t>that cause infectious disease: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bacteria, fungi, parasites </a:t>
            </a:r>
            <a:r>
              <a:rPr lang="en-GB" dirty="0">
                <a:latin typeface="+mj-lt"/>
              </a:rPr>
              <a:t>and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viruses</a:t>
            </a:r>
            <a:r>
              <a:rPr lang="en-GB" dirty="0" smtClean="0">
                <a:latin typeface="+mj-lt"/>
              </a:rPr>
              <a:t>. Many diseases can already be identified by micro-organisms in body tissues, at a time when patient complaints are not yet present. </a:t>
            </a:r>
            <a:endParaRPr lang="en-GB" dirty="0">
              <a:latin typeface="+mj-lt"/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223617" y="4684721"/>
            <a:ext cx="3216506" cy="1483961"/>
            <a:chOff x="223617" y="4684721"/>
            <a:chExt cx="3216506" cy="1483961"/>
          </a:xfrm>
        </p:grpSpPr>
        <p:pic>
          <p:nvPicPr>
            <p:cNvPr id="16" name="Afbeelding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2169" y="4707436"/>
              <a:ext cx="1277954" cy="1461246"/>
            </a:xfrm>
            <a:prstGeom prst="rect">
              <a:avLst/>
            </a:prstGeom>
          </p:spPr>
        </p:pic>
        <p:sp>
          <p:nvSpPr>
            <p:cNvPr id="17" name="Rechthoek 16"/>
            <p:cNvSpPr/>
            <p:nvPr/>
          </p:nvSpPr>
          <p:spPr>
            <a:xfrm>
              <a:off x="223617" y="4684721"/>
              <a:ext cx="177559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In a </a:t>
              </a:r>
              <a:r>
                <a:rPr lang="en-GB" b="1" dirty="0" smtClean="0">
                  <a:solidFill>
                    <a:srgbClr val="7030A0"/>
                  </a:solidFill>
                  <a:latin typeface="Calibri Light" panose="020F0302020204030204"/>
                </a:rPr>
                <a:t>blood culture</a:t>
              </a:r>
              <a:r>
                <a:rPr lang="en-GB" dirty="0" smtClean="0">
                  <a:solidFill>
                    <a:srgbClr val="7030A0"/>
                  </a:solidFill>
                  <a:latin typeface="Calibri Light" panose="020F0302020204030204"/>
                </a:rPr>
                <a:t>, 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blood is injected into bottles with culture media. </a:t>
              </a:r>
              <a:endParaRPr lang="en-GB" dirty="0"/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4319459" y="4143606"/>
            <a:ext cx="7338228" cy="2153606"/>
            <a:chOff x="4319459" y="4143606"/>
            <a:chExt cx="7338228" cy="2153606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12094" y="4143606"/>
              <a:ext cx="2145593" cy="2153606"/>
            </a:xfrm>
            <a:prstGeom prst="rect">
              <a:avLst/>
            </a:prstGeom>
          </p:spPr>
        </p:pic>
        <p:sp>
          <p:nvSpPr>
            <p:cNvPr id="10" name="Rechthoek 9"/>
            <p:cNvSpPr/>
            <p:nvPr/>
          </p:nvSpPr>
          <p:spPr>
            <a:xfrm>
              <a:off x="4319459" y="4682964"/>
              <a:ext cx="501024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ts val="600"/>
                </a:spcBef>
              </a:pP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Over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the last 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10-20 year, </a:t>
              </a:r>
              <a:r>
                <a:rPr lang="en-GB" b="1" dirty="0" smtClean="0">
                  <a:solidFill>
                    <a:srgbClr val="7030A0"/>
                  </a:solidFill>
                  <a:latin typeface="Calibri Light" panose="020F0302020204030204"/>
                </a:rPr>
                <a:t>automation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 of repetitive tasks is taking place, supported by modern </a:t>
              </a:r>
              <a:r>
                <a:rPr lang="en-GB" b="1" dirty="0" smtClean="0">
                  <a:solidFill>
                    <a:srgbClr val="7030A0"/>
                  </a:solidFill>
                  <a:latin typeface="Calibri Light" panose="020F0302020204030204"/>
                </a:rPr>
                <a:t>IT technology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. At the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high end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, analysers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are being developed that can take over 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a full analysis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from the human observer: </a:t>
              </a:r>
              <a:r>
                <a:rPr lang="en-GB" b="1" dirty="0" smtClean="0">
                  <a:solidFill>
                    <a:srgbClr val="7030A0"/>
                  </a:solidFill>
                  <a:latin typeface="Calibri Light" panose="020F0302020204030204"/>
                </a:rPr>
                <a:t>Micro-biology analysers.</a:t>
              </a:r>
              <a:endParaRPr lang="en-GB" b="1" dirty="0">
                <a:solidFill>
                  <a:srgbClr val="7030A0"/>
                </a:solidFill>
                <a:latin typeface="Calibri Light" panose="020F0302020204030204"/>
              </a:endParaRPr>
            </a:p>
          </p:txBody>
        </p:sp>
        <p:sp>
          <p:nvSpPr>
            <p:cNvPr id="18" name="PIJL-RECHTS 17"/>
            <p:cNvSpPr/>
            <p:nvPr/>
          </p:nvSpPr>
          <p:spPr>
            <a:xfrm>
              <a:off x="8777392" y="5892091"/>
              <a:ext cx="821305" cy="1826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1208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8" y="440796"/>
            <a:ext cx="10095957" cy="673629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 </a:t>
            </a: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Specialties</a:t>
            </a:r>
            <a:endParaRPr lang="en-GB" sz="31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Medical Laboratory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Rechthoek 6"/>
          <p:cNvSpPr/>
          <p:nvPr/>
        </p:nvSpPr>
        <p:spPr>
          <a:xfrm>
            <a:off x="3369729" y="2003334"/>
            <a:ext cx="6500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Bio-Chemistry	 	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chemical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analysis 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Micro-Biology		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micro organisms, such as bacteria</a:t>
            </a:r>
            <a:endParaRPr lang="en-GB" dirty="0">
              <a:solidFill>
                <a:srgbClr val="000000"/>
              </a:solidFill>
              <a:latin typeface="Calibri Light" panose="020F0302020204030204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Hematology		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blood cells (red, white, platelets)</a:t>
            </a:r>
            <a:endParaRPr lang="en-GB" dirty="0">
              <a:solidFill>
                <a:srgbClr val="000000"/>
              </a:solidFill>
              <a:latin typeface="Calibri Light" panose="020F0302020204030204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Histology		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issues (with cells)</a:t>
            </a:r>
            <a:endParaRPr lang="en-GB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12130" y="1388768"/>
            <a:ext cx="7129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Clinical labs may be organized in different sections. The main sections are:  </a:t>
            </a:r>
            <a:endParaRPr lang="en-GB" sz="1600" dirty="0"/>
          </a:p>
        </p:txBody>
      </p:sp>
      <p:sp>
        <p:nvSpPr>
          <p:cNvPr id="4" name="Rechthoek 3"/>
          <p:cNvSpPr/>
          <p:nvPr/>
        </p:nvSpPr>
        <p:spPr>
          <a:xfrm>
            <a:off x="412130" y="3561569"/>
            <a:ext cx="49852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Different lab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sections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partly use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the same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type of </a:t>
            </a:r>
          </a:p>
          <a:p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patient samples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, such as blood, urine, faeces, …. </a:t>
            </a:r>
          </a:p>
          <a:p>
            <a:endParaRPr lang="en-GB" dirty="0" smtClean="0">
              <a:solidFill>
                <a:srgbClr val="000000"/>
              </a:solidFill>
              <a:latin typeface="Calibri Light" panose="020F0302020204030204"/>
            </a:endParaRPr>
          </a:p>
          <a:p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I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n general,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they use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different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equipment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, carrying out different types of analysis. </a:t>
            </a:r>
          </a:p>
          <a:p>
            <a:endParaRPr lang="en-GB" dirty="0">
              <a:solidFill>
                <a:srgbClr val="000000"/>
              </a:solidFill>
              <a:latin typeface="Calibri Light" panose="020F0302020204030204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but they also share some general equipment such as microscopes, centrifuges and refrigerators (for storing samples). </a:t>
            </a:r>
            <a:endParaRPr lang="en-GB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7218818" y="4577252"/>
            <a:ext cx="4183586" cy="923330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b="1" i="1" dirty="0" smtClean="0">
                <a:solidFill>
                  <a:srgbClr val="000000"/>
                </a:solidFill>
                <a:latin typeface="Calibri Light" panose="020F0302020204030204"/>
              </a:rPr>
              <a:t>it depends on the local hospital organization whether the clinical lab has different departments and, if so, which ones. </a:t>
            </a:r>
            <a:endParaRPr lang="en-GB" b="1" i="1" dirty="0">
              <a:solidFill>
                <a:srgbClr val="00000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25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8" y="440796"/>
            <a:ext cx="10095957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Bio-chemistry 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Medical Laboratory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Rechthoek 6"/>
          <p:cNvSpPr/>
          <p:nvPr/>
        </p:nvSpPr>
        <p:spPr>
          <a:xfrm>
            <a:off x="412131" y="1513137"/>
            <a:ext cx="68626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The Bio-chemistry section of the lab is where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chemical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analysis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of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patient samples such as blood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, urine, cerebrospinal fluid, etc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. is done. 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This is where historically most of the electronic equipment is located. </a:t>
            </a:r>
          </a:p>
        </p:txBody>
      </p:sp>
      <p:sp>
        <p:nvSpPr>
          <p:cNvPr id="10" name="Rechthoek 9"/>
          <p:cNvSpPr/>
          <p:nvPr/>
        </p:nvSpPr>
        <p:spPr>
          <a:xfrm>
            <a:off x="2614990" y="5472957"/>
            <a:ext cx="8782627" cy="646331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b="1" i="1" dirty="0" smtClean="0">
                <a:solidFill>
                  <a:srgbClr val="000000"/>
                </a:solidFill>
                <a:latin typeface="Calibri Light" panose="020F0302020204030204"/>
              </a:rPr>
              <a:t>Bio-Chemistry equipment</a:t>
            </a:r>
            <a:r>
              <a:rPr lang="en-GB" b="1" i="1" dirty="0">
                <a:solidFill>
                  <a:srgbClr val="000000"/>
                </a:solidFill>
                <a:latin typeface="Calibri Light" panose="020F0302020204030204"/>
              </a:rPr>
              <a:t>: Spectrophotometer  (incl. flame photometer), centrifuges &amp; incubators, hemoglobin and glucose meter, (immuno-) chemistry analyser, vortex mixer</a:t>
            </a:r>
            <a:r>
              <a:rPr lang="en-GB" b="1" i="1" dirty="0" smtClean="0">
                <a:solidFill>
                  <a:srgbClr val="000000"/>
                </a:solidFill>
                <a:latin typeface="Calibri Light" panose="020F0302020204030204"/>
              </a:rPr>
              <a:t>,…..</a:t>
            </a:r>
            <a:endParaRPr lang="en-GB" b="1" i="1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12130" y="2675934"/>
            <a:ext cx="72510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A number of the techniques here are based on analysing the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color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 of different samples, often after staining. The color gives information on the concentration of chemical substances in a sample. </a:t>
            </a:r>
            <a:endParaRPr lang="en-GB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241" y="1522654"/>
            <a:ext cx="3147403" cy="1608435"/>
          </a:xfrm>
          <a:prstGeom prst="rect">
            <a:avLst/>
          </a:prstGeom>
        </p:spPr>
      </p:pic>
      <p:grpSp>
        <p:nvGrpSpPr>
          <p:cNvPr id="3" name="Groep 2"/>
          <p:cNvGrpSpPr/>
          <p:nvPr/>
        </p:nvGrpSpPr>
        <p:grpSpPr>
          <a:xfrm>
            <a:off x="412130" y="3716136"/>
            <a:ext cx="10985487" cy="1458787"/>
            <a:chOff x="412130" y="3716136"/>
            <a:chExt cx="10985487" cy="1458787"/>
          </a:xfrm>
        </p:grpSpPr>
        <p:sp>
          <p:nvSpPr>
            <p:cNvPr id="12" name="Rechthoek 11"/>
            <p:cNvSpPr/>
            <p:nvPr/>
          </p:nvSpPr>
          <p:spPr>
            <a:xfrm>
              <a:off x="412130" y="3778612"/>
              <a:ext cx="717010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Other techniques used are based on </a:t>
              </a:r>
              <a:r>
                <a:rPr lang="en-GB" b="1" dirty="0" smtClean="0">
                  <a:solidFill>
                    <a:srgbClr val="7030A0"/>
                  </a:solidFill>
                  <a:latin typeface="Calibri Light" panose="020F0302020204030204"/>
                </a:rPr>
                <a:t>electrical properties 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of the tissues. These are measured when a sample is brought in contact with specific electrodes. </a:t>
              </a:r>
              <a:endParaRPr lang="en-GB" dirty="0">
                <a:solidFill>
                  <a:srgbClr val="000000"/>
                </a:solidFill>
                <a:latin typeface="Calibri Light" panose="020F0302020204030204"/>
              </a:endParaRPr>
            </a:p>
          </p:txBody>
        </p:sp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7926" y="3716136"/>
              <a:ext cx="2087187" cy="1458787"/>
            </a:xfrm>
            <a:prstGeom prst="rect">
              <a:avLst/>
            </a:prstGeom>
          </p:spPr>
        </p:pic>
        <p:sp>
          <p:nvSpPr>
            <p:cNvPr id="16" name="Rechthoek 15"/>
            <p:cNvSpPr/>
            <p:nvPr/>
          </p:nvSpPr>
          <p:spPr>
            <a:xfrm>
              <a:off x="9400033" y="3903345"/>
              <a:ext cx="199758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i="1" dirty="0" smtClean="0">
                  <a:solidFill>
                    <a:srgbClr val="000000"/>
                  </a:solidFill>
                  <a:latin typeface="Calibri Light" panose="020F0302020204030204"/>
                </a:rPr>
                <a:t>glucometer, </a:t>
              </a:r>
            </a:p>
            <a:p>
              <a:pPr algn="ctr"/>
              <a:r>
                <a:rPr lang="en-GB" b="1" i="1" dirty="0" smtClean="0">
                  <a:solidFill>
                    <a:srgbClr val="000000"/>
                  </a:solidFill>
                  <a:latin typeface="Calibri Light" panose="020F0302020204030204"/>
                </a:rPr>
                <a:t>based on measurement of electrical properties</a:t>
              </a:r>
              <a:endParaRPr lang="en-GB" b="1" i="1" dirty="0"/>
            </a:p>
          </p:txBody>
        </p:sp>
      </p:grpSp>
      <p:sp>
        <p:nvSpPr>
          <p:cNvPr id="17" name="Rechthoek 16"/>
          <p:cNvSpPr/>
          <p:nvPr/>
        </p:nvSpPr>
        <p:spPr>
          <a:xfrm>
            <a:off x="7962927" y="3131446"/>
            <a:ext cx="3246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 smtClean="0">
                <a:solidFill>
                  <a:srgbClr val="000000"/>
                </a:solidFill>
                <a:latin typeface="Calibri Light" panose="020F0302020204030204"/>
              </a:rPr>
              <a:t>colors are indicative for content</a:t>
            </a:r>
            <a:endParaRPr lang="en-GB" b="1" i="1" dirty="0"/>
          </a:p>
        </p:txBody>
      </p:sp>
      <p:sp>
        <p:nvSpPr>
          <p:cNvPr id="18" name="Rechthoek 17"/>
          <p:cNvSpPr/>
          <p:nvPr/>
        </p:nvSpPr>
        <p:spPr>
          <a:xfrm>
            <a:off x="419711" y="4785321"/>
            <a:ext cx="6855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Many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‘analyzers’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have been developed in this domain to automate the various procedures. </a:t>
            </a:r>
            <a:endParaRPr lang="en-GB" dirty="0">
              <a:solidFill>
                <a:srgbClr val="00000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705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8" y="440796"/>
            <a:ext cx="10095957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Micro-biology = study of micro-organisms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Medical Laboratory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Rechthoek 6"/>
          <p:cNvSpPr/>
          <p:nvPr/>
        </p:nvSpPr>
        <p:spPr>
          <a:xfrm>
            <a:off x="467704" y="1445769"/>
            <a:ext cx="6450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Microbiology is the study of microscopic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organisms (microbes),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such as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bacteria and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viruses, in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body tissues and fluids to determine the presence of micro-organisms that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cause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infectious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disease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.</a:t>
            </a:r>
          </a:p>
        </p:txBody>
      </p:sp>
      <p:sp>
        <p:nvSpPr>
          <p:cNvPr id="9" name="Rechthoek 8"/>
          <p:cNvSpPr/>
          <p:nvPr/>
        </p:nvSpPr>
        <p:spPr>
          <a:xfrm>
            <a:off x="6770110" y="5858303"/>
            <a:ext cx="4712488" cy="369332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b="1" i="1" dirty="0" smtClean="0">
                <a:solidFill>
                  <a:srgbClr val="000000"/>
                </a:solidFill>
                <a:latin typeface="Calibri Light" panose="020F0302020204030204"/>
              </a:rPr>
              <a:t>Micro-biology equipment</a:t>
            </a:r>
            <a:r>
              <a:rPr lang="en-GB" b="1" i="1" dirty="0">
                <a:solidFill>
                  <a:srgbClr val="000000"/>
                </a:solidFill>
                <a:latin typeface="Calibri Light" panose="020F0302020204030204"/>
              </a:rPr>
              <a:t>: Micro-biology analyser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161" y="1399776"/>
            <a:ext cx="4278243" cy="283812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462613" y="4371021"/>
            <a:ext cx="3873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latin typeface="+mj-lt"/>
              </a:rPr>
              <a:t>Bacteria grown on a media plate are analyzed in a microbiology lab</a:t>
            </a:r>
          </a:p>
        </p:txBody>
      </p:sp>
      <p:sp>
        <p:nvSpPr>
          <p:cNvPr id="8" name="Rechthoek 7"/>
          <p:cNvSpPr/>
          <p:nvPr/>
        </p:nvSpPr>
        <p:spPr>
          <a:xfrm>
            <a:off x="476248" y="2474873"/>
            <a:ext cx="574652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+mj-lt"/>
              </a:rPr>
              <a:t>Microbiology receives almost any clinical specimen, including swabs, </a:t>
            </a:r>
            <a:r>
              <a:rPr lang="en-GB" dirty="0" smtClean="0">
                <a:latin typeface="+mj-lt"/>
              </a:rPr>
              <a:t>faeces</a:t>
            </a:r>
            <a:r>
              <a:rPr lang="en-GB" dirty="0">
                <a:latin typeface="+mj-lt"/>
              </a:rPr>
              <a:t>, urine, blood, sputum, cerebrospinal fluid, synovial fluid, as well as possible infected tissue. </a:t>
            </a:r>
            <a:endParaRPr lang="en-GB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GB" dirty="0" smtClean="0">
                <a:latin typeface="+mj-lt"/>
              </a:rPr>
              <a:t>The </a:t>
            </a:r>
            <a:r>
              <a:rPr lang="en-GB" dirty="0">
                <a:latin typeface="+mj-lt"/>
              </a:rPr>
              <a:t>work here is mainly concerned with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cultures</a:t>
            </a:r>
            <a:r>
              <a:rPr lang="en-GB" dirty="0">
                <a:latin typeface="+mj-lt"/>
              </a:rPr>
              <a:t>, </a:t>
            </a:r>
            <a:r>
              <a:rPr lang="en-GB" dirty="0" smtClean="0">
                <a:latin typeface="+mj-lt"/>
              </a:rPr>
              <a:t>in which microbes are made to multiply to levels that make them visible e.g. under a microscope. 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latin typeface="+mj-lt"/>
              </a:rPr>
              <a:t>Also</a:t>
            </a:r>
            <a:r>
              <a:rPr lang="en-GB" dirty="0">
                <a:latin typeface="+mj-lt"/>
              </a:rPr>
              <a:t>,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sensitivity testing </a:t>
            </a:r>
            <a:r>
              <a:rPr lang="en-GB" dirty="0">
                <a:latin typeface="+mj-lt"/>
              </a:rPr>
              <a:t>is carried out to determine whether the pathogen is sensitive or resistant to a suggested medicine. </a:t>
            </a:r>
            <a:endParaRPr lang="en-GB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GB" dirty="0" smtClean="0">
                <a:latin typeface="+mj-lt"/>
              </a:rPr>
              <a:t>Results </a:t>
            </a:r>
            <a:r>
              <a:rPr lang="en-GB" dirty="0">
                <a:latin typeface="+mj-lt"/>
              </a:rPr>
              <a:t>are reported with the identified </a:t>
            </a:r>
            <a:r>
              <a:rPr lang="en-GB" dirty="0" smtClean="0">
                <a:latin typeface="+mj-lt"/>
              </a:rPr>
              <a:t>organisms </a:t>
            </a:r>
            <a:r>
              <a:rPr lang="en-GB" dirty="0">
                <a:latin typeface="+mj-lt"/>
              </a:rPr>
              <a:t>and the type and amount of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drugs</a:t>
            </a:r>
            <a:r>
              <a:rPr lang="en-GB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that should be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prescribed</a:t>
            </a:r>
            <a:r>
              <a:rPr lang="en-GB" dirty="0">
                <a:latin typeface="+mj-lt"/>
              </a:rPr>
              <a:t> for the patient.</a:t>
            </a:r>
          </a:p>
        </p:txBody>
      </p:sp>
    </p:spTree>
    <p:extLst>
      <p:ext uri="{BB962C8B-B14F-4D97-AF65-F5344CB8AC3E}">
        <p14:creationId xmlns:p14="http://schemas.microsoft.com/office/powerpoint/2010/main" val="30284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8" y="440796"/>
            <a:ext cx="10095957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Hematology = study of blood (cells)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Medical Laboratory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Rechthoek 6"/>
          <p:cNvSpPr/>
          <p:nvPr/>
        </p:nvSpPr>
        <p:spPr>
          <a:xfrm>
            <a:off x="3660245" y="1673284"/>
            <a:ext cx="5030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In hematology, blood is analysed to determine the number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and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character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of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blood cells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, and test on blood functions such as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blood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clotting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(coagulation). Note that other blood-related analysis is done in other parts of the lab, e.g. biochemical analysis.  </a:t>
            </a:r>
          </a:p>
        </p:txBody>
      </p:sp>
      <p:sp>
        <p:nvSpPr>
          <p:cNvPr id="4" name="Rechthoek 3"/>
          <p:cNvSpPr/>
          <p:nvPr/>
        </p:nvSpPr>
        <p:spPr>
          <a:xfrm>
            <a:off x="3983525" y="5834188"/>
            <a:ext cx="7418879" cy="369332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b="1" i="1" dirty="0" smtClean="0">
                <a:solidFill>
                  <a:srgbClr val="000000"/>
                </a:solidFill>
                <a:latin typeface="Calibri Light" panose="020F0302020204030204"/>
              </a:rPr>
              <a:t>Hematology equipment: Hematology </a:t>
            </a:r>
            <a:r>
              <a:rPr lang="en-GB" b="1" i="1" dirty="0">
                <a:solidFill>
                  <a:srgbClr val="000000"/>
                </a:solidFill>
                <a:latin typeface="Calibri Light" panose="020F0302020204030204"/>
              </a:rPr>
              <a:t>analyser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, </a:t>
            </a:r>
            <a:r>
              <a:rPr lang="en-GB" b="1" i="1" dirty="0">
                <a:solidFill>
                  <a:srgbClr val="000000"/>
                </a:solidFill>
                <a:latin typeface="Calibri Light" panose="020F0302020204030204"/>
              </a:rPr>
              <a:t>platelet aggregation </a:t>
            </a:r>
            <a:r>
              <a:rPr lang="en-GB" b="1" i="1" dirty="0" smtClean="0">
                <a:solidFill>
                  <a:srgbClr val="000000"/>
                </a:solidFill>
                <a:latin typeface="Calibri Light" panose="020F0302020204030204"/>
              </a:rPr>
              <a:t>analyser</a:t>
            </a:r>
            <a:endParaRPr lang="en-GB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9201" y="1589164"/>
            <a:ext cx="2040578" cy="1360385"/>
          </a:xfrm>
          <a:prstGeom prst="rect">
            <a:avLst/>
          </a:prstGeom>
        </p:spPr>
      </p:pic>
      <p:grpSp>
        <p:nvGrpSpPr>
          <p:cNvPr id="10" name="Groep 9"/>
          <p:cNvGrpSpPr/>
          <p:nvPr/>
        </p:nvGrpSpPr>
        <p:grpSpPr>
          <a:xfrm>
            <a:off x="553098" y="3728607"/>
            <a:ext cx="10456681" cy="2031325"/>
            <a:chOff x="553098" y="3728607"/>
            <a:chExt cx="10456681" cy="2031325"/>
          </a:xfrm>
        </p:grpSpPr>
        <p:sp>
          <p:nvSpPr>
            <p:cNvPr id="3" name="Rechthoek 2"/>
            <p:cNvSpPr/>
            <p:nvPr/>
          </p:nvSpPr>
          <p:spPr>
            <a:xfrm>
              <a:off x="3660245" y="3728607"/>
              <a:ext cx="507612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Hematology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may include the </a:t>
              </a:r>
              <a:r>
                <a:rPr lang="en-GB" b="1" dirty="0">
                  <a:solidFill>
                    <a:srgbClr val="7030A0"/>
                  </a:solidFill>
                  <a:latin typeface="Calibri Light" panose="020F0302020204030204"/>
                </a:rPr>
                <a:t>blood bank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where </a:t>
              </a:r>
              <a:r>
                <a:rPr lang="en-GB" b="1" dirty="0">
                  <a:solidFill>
                    <a:srgbClr val="7030A0"/>
                  </a:solidFill>
                  <a:latin typeface="Calibri Light" panose="020F0302020204030204"/>
                </a:rPr>
                <a:t>donated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 blood is selected, stored and preserved for later use in blood transfusion. 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At a blood bank, careful testing of the blood must be performed to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reduce the risk of transfusion related 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‘adverse events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’. Routine blood storage 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is usually </a:t>
              </a:r>
              <a:r>
                <a:rPr lang="en-GB" b="1" dirty="0" smtClean="0">
                  <a:solidFill>
                    <a:srgbClr val="7030A0"/>
                  </a:solidFill>
                  <a:latin typeface="Calibri Light" panose="020F0302020204030204"/>
                </a:rPr>
                <a:t>6 </a:t>
              </a:r>
              <a:r>
                <a:rPr lang="en-GB" b="1" dirty="0">
                  <a:solidFill>
                    <a:srgbClr val="7030A0"/>
                  </a:solidFill>
                  <a:latin typeface="Calibri Light" panose="020F0302020204030204"/>
                </a:rPr>
                <a:t>weeks 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max. This involves </a:t>
              </a:r>
              <a:r>
                <a:rPr lang="en-GB" b="1" dirty="0">
                  <a:solidFill>
                    <a:srgbClr val="7030A0"/>
                  </a:solidFill>
                  <a:latin typeface="Calibri Light" panose="020F0302020204030204"/>
                </a:rPr>
                <a:t>refrigeration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 but 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not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freezing.</a:t>
              </a:r>
            </a:p>
          </p:txBody>
        </p:sp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2790" y="4089345"/>
              <a:ext cx="1956989" cy="1062803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98" y="3839924"/>
              <a:ext cx="2697933" cy="1791911"/>
            </a:xfrm>
            <a:prstGeom prst="rect">
              <a:avLst/>
            </a:prstGeom>
          </p:spPr>
        </p:pic>
      </p:grpSp>
      <p:pic>
        <p:nvPicPr>
          <p:cNvPr id="16" name="Afbeelding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10" y="1589164"/>
            <a:ext cx="2945121" cy="20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4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8" y="440796"/>
            <a:ext cx="10095957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Histology = study of biological Tissues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Medical Laboratory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Rechthoek 6"/>
          <p:cNvSpPr/>
          <p:nvPr/>
        </p:nvSpPr>
        <p:spPr>
          <a:xfrm>
            <a:off x="388224" y="1364984"/>
            <a:ext cx="11002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Histology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is the study of the microscopic anatomy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of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cells and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tissues.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It is commonly performed by examining cells and tissues under a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light microscope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or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electron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microscope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. In order to prepare for this, the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specimen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must be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fixed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, 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sectioned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(cut into a thin cross section with a microtome),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stained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, and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mounted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on a microscope slide. </a:t>
            </a:r>
          </a:p>
        </p:txBody>
      </p:sp>
      <p:sp>
        <p:nvSpPr>
          <p:cNvPr id="9" name="Rechthoek 8"/>
          <p:cNvSpPr/>
          <p:nvPr/>
        </p:nvSpPr>
        <p:spPr>
          <a:xfrm>
            <a:off x="1765426" y="5858303"/>
            <a:ext cx="9624878" cy="369332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b="1" i="1" dirty="0" smtClean="0">
                <a:solidFill>
                  <a:srgbClr val="000000"/>
                </a:solidFill>
                <a:latin typeface="Calibri Light" panose="020F0302020204030204"/>
              </a:rPr>
              <a:t>Histology equipment</a:t>
            </a:r>
            <a:r>
              <a:rPr lang="en-GB" b="1" i="1" dirty="0">
                <a:solidFill>
                  <a:srgbClr val="000000"/>
                </a:solidFill>
                <a:latin typeface="Calibri Light" panose="020F0302020204030204"/>
              </a:rPr>
              <a:t>: Tissue processor, embedding </a:t>
            </a:r>
            <a:r>
              <a:rPr lang="en-GB" b="1" i="1" dirty="0" smtClean="0">
                <a:solidFill>
                  <a:srgbClr val="000000"/>
                </a:solidFill>
                <a:latin typeface="Calibri Light" panose="020F0302020204030204"/>
              </a:rPr>
              <a:t>center, staining center, microtome, (microscope), ....</a:t>
            </a:r>
            <a:endParaRPr lang="en-GB" b="1" i="1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88224" y="4186906"/>
            <a:ext cx="652208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Histopathology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, the microscopic study of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diseased tissue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, is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important for the accurate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diagnosis of cancer and other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diseases. </a:t>
            </a:r>
          </a:p>
          <a:p>
            <a:pPr lvl="0">
              <a:spcBef>
                <a:spcPts val="600"/>
              </a:spcBef>
            </a:pP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Trained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physicians, frequently licensed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 pathologists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, are the personnel who perform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histo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-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pathological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examination and provide diagnostic information based on their observations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.</a:t>
            </a:r>
            <a:endParaRPr lang="en-GB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069" y="2551411"/>
            <a:ext cx="3853655" cy="289024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779" y="2538464"/>
            <a:ext cx="3941280" cy="14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4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064442" cy="673629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lab: Detection &amp; Solving problems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Medical Laboratory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398199" y="2708779"/>
            <a:ext cx="475390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In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QC, lab tests are executed on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Quality C</a:t>
            </a: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ontrol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material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of which the correct outcomes are known. 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latin typeface="+mj-lt"/>
              </a:rPr>
              <a:t>Laboratory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Quality Control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T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ests are </a:t>
            </a:r>
            <a:r>
              <a:rPr lang="en-GB" sz="2000" dirty="0" smtClean="0">
                <a:latin typeface="+mj-lt"/>
              </a:rPr>
              <a:t>usually run at </a:t>
            </a:r>
            <a:r>
              <a:rPr lang="en-GB" sz="2000" dirty="0">
                <a:latin typeface="+mj-lt"/>
              </a:rPr>
              <a:t>the beginning of each shift, </a:t>
            </a:r>
            <a:r>
              <a:rPr lang="en-GB" sz="2000" dirty="0" smtClean="0">
                <a:latin typeface="+mj-lt"/>
              </a:rPr>
              <a:t>after </a:t>
            </a:r>
            <a:r>
              <a:rPr lang="en-GB" sz="2000" dirty="0">
                <a:latin typeface="+mj-lt"/>
              </a:rPr>
              <a:t>an instrument is serviced, </a:t>
            </a:r>
            <a:r>
              <a:rPr lang="en-GB" sz="2000" dirty="0" smtClean="0">
                <a:latin typeface="+mj-lt"/>
              </a:rPr>
              <a:t>when </a:t>
            </a:r>
            <a:r>
              <a:rPr lang="en-GB" sz="2000" dirty="0">
                <a:latin typeface="+mj-lt"/>
              </a:rPr>
              <a:t>reagent lots are changed, </a:t>
            </a:r>
            <a:r>
              <a:rPr lang="en-GB" sz="2000" dirty="0" smtClean="0">
                <a:latin typeface="+mj-lt"/>
              </a:rPr>
              <a:t>after </a:t>
            </a:r>
            <a:r>
              <a:rPr lang="en-GB" sz="2000" dirty="0">
                <a:latin typeface="+mj-lt"/>
              </a:rPr>
              <a:t>calibration, </a:t>
            </a:r>
            <a:r>
              <a:rPr lang="en-GB" sz="2000" dirty="0" smtClean="0">
                <a:latin typeface="+mj-lt"/>
              </a:rPr>
              <a:t>whenever </a:t>
            </a:r>
            <a:r>
              <a:rPr lang="en-GB" sz="2000" dirty="0">
                <a:latin typeface="+mj-lt"/>
              </a:rPr>
              <a:t>patient results seem inappropriate</a:t>
            </a:r>
            <a:r>
              <a:rPr lang="en-GB" sz="2000" dirty="0" smtClean="0">
                <a:latin typeface="+mj-lt"/>
              </a:rPr>
              <a:t>.</a:t>
            </a:r>
          </a:p>
        </p:txBody>
      </p:sp>
      <p:sp>
        <p:nvSpPr>
          <p:cNvPr id="5" name="Rechthoek 4"/>
          <p:cNvSpPr/>
          <p:nvPr/>
        </p:nvSpPr>
        <p:spPr>
          <a:xfrm>
            <a:off x="398199" y="1435069"/>
            <a:ext cx="11070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Laboratory quality control (QC) is designed to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detect, reduce, and correct deficiencies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in a laboratory's internal processes in order to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improve the quality of the results reported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by the laboratory.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5198" t="9677" r="5720" b="4746"/>
          <a:stretch/>
        </p:blipFill>
        <p:spPr>
          <a:xfrm>
            <a:off x="5356201" y="2486225"/>
            <a:ext cx="6184490" cy="334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064442" cy="673629"/>
          </a:xfrm>
        </p:spPr>
        <p:txBody>
          <a:bodyPr>
            <a:normAutofit/>
          </a:bodyPr>
          <a:lstStyle/>
          <a:p>
            <a:r>
              <a:rPr lang="en-GB" sz="4000" b="1" ker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GB" sz="4000" b="1" kern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Assurance </a:t>
            </a:r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lab: Prevention of Problems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Medical Laboratory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476249" y="1678824"/>
            <a:ext cx="6078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Important </a:t>
            </a:r>
            <a:r>
              <a:rPr lang="en-GB" dirty="0">
                <a:latin typeface="+mj-lt"/>
              </a:rPr>
              <a:t>elements of a quality management system include</a:t>
            </a:r>
            <a:r>
              <a:rPr lang="en-GB" dirty="0" smtClean="0">
                <a:latin typeface="+mj-lt"/>
              </a:rPr>
              <a:t>:</a:t>
            </a:r>
            <a:endParaRPr lang="en-GB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Documentation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Standard Operating Procedures (SOP's)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Quality Control samples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External Quality Assessment Scheme</a:t>
            </a:r>
            <a:endParaRPr lang="en-GB" sz="1600" dirty="0" smtClean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1028" y="1616160"/>
            <a:ext cx="5237772" cy="4537897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07802" y="3594734"/>
            <a:ext cx="4096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A QA program requires a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quality management system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 which covers all aspects influencing the quality of the lab results. </a:t>
            </a:r>
            <a:endParaRPr lang="en-GB" dirty="0"/>
          </a:p>
        </p:txBody>
      </p:sp>
      <p:sp>
        <p:nvSpPr>
          <p:cNvPr id="7" name="PIJL-RECHTS 6"/>
          <p:cNvSpPr/>
          <p:nvPr/>
        </p:nvSpPr>
        <p:spPr>
          <a:xfrm>
            <a:off x="4800873" y="3936570"/>
            <a:ext cx="1165253" cy="242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hoek 11"/>
          <p:cNvSpPr/>
          <p:nvPr/>
        </p:nvSpPr>
        <p:spPr>
          <a:xfrm>
            <a:off x="507802" y="5004072"/>
            <a:ext cx="58635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The </a:t>
            </a:r>
            <a:r>
              <a:rPr lang="en-GB" dirty="0">
                <a:latin typeface="+mj-lt"/>
              </a:rPr>
              <a:t>international standard </a:t>
            </a:r>
            <a:r>
              <a:rPr lang="en-GB" dirty="0" smtClean="0">
                <a:latin typeface="+mj-lt"/>
              </a:rPr>
              <a:t>for </a:t>
            </a:r>
            <a:r>
              <a:rPr lang="en-GB" dirty="0">
                <a:latin typeface="+mj-lt"/>
              </a:rPr>
              <a:t>the accreditation of medical laboratories is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ISO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15189 - Medical laboratories - Requirements for quality and competence. 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22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 Laboratory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Medical Laboratory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412130" y="1408637"/>
            <a:ext cx="11132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A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medical (</a:t>
            </a:r>
            <a:r>
              <a:rPr lang="en-GB" dirty="0">
                <a:latin typeface="+mj-lt"/>
              </a:rPr>
              <a:t>or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clinical)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laboratory </a:t>
            </a:r>
            <a:r>
              <a:rPr lang="en-GB" dirty="0" smtClean="0">
                <a:latin typeface="+mj-lt"/>
              </a:rPr>
              <a:t>is responsible for analysing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patient specimens </a:t>
            </a:r>
            <a:r>
              <a:rPr lang="en-GB" dirty="0" smtClean="0">
                <a:latin typeface="+mj-lt"/>
              </a:rPr>
              <a:t>to </a:t>
            </a:r>
            <a:r>
              <a:rPr lang="en-GB" dirty="0">
                <a:latin typeface="+mj-lt"/>
              </a:rPr>
              <a:t>obtain information </a:t>
            </a:r>
            <a:r>
              <a:rPr lang="en-GB" dirty="0" smtClean="0">
                <a:latin typeface="+mj-lt"/>
              </a:rPr>
              <a:t>to aid in the diagnosis of disease and evaluate the effectiveness of therapy. </a:t>
            </a:r>
          </a:p>
        </p:txBody>
      </p:sp>
      <p:sp>
        <p:nvSpPr>
          <p:cNvPr id="9" name="Rechthoek 8"/>
          <p:cNvSpPr/>
          <p:nvPr/>
        </p:nvSpPr>
        <p:spPr>
          <a:xfrm>
            <a:off x="408436" y="3116341"/>
            <a:ext cx="6356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A fast report of Lab results is often important since critical patient decisions can depend on this. </a:t>
            </a:r>
          </a:p>
        </p:txBody>
      </p:sp>
      <p:sp>
        <p:nvSpPr>
          <p:cNvPr id="10" name="Rechthoek 9"/>
          <p:cNvSpPr/>
          <p:nvPr/>
        </p:nvSpPr>
        <p:spPr>
          <a:xfrm>
            <a:off x="408436" y="2131346"/>
            <a:ext cx="64749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Because many critical patient-care decisions are based on test results supplied by the clinical laboratory, the accuracy and precision of these results are of great importance.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7061451" y="5169662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Medical Labs may also be private organizations and located outside hospitals, </a:t>
            </a:r>
          </a:p>
          <a:p>
            <a:pPr algn="ctr"/>
            <a:r>
              <a:rPr lang="en-GB" dirty="0" smtClean="0">
                <a:latin typeface="+mj-lt"/>
              </a:rPr>
              <a:t>providing services for primary physicians.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6298" y="2218013"/>
            <a:ext cx="4186106" cy="2539844"/>
          </a:xfrm>
          <a:prstGeom prst="rect">
            <a:avLst/>
          </a:prstGeom>
        </p:spPr>
      </p:pic>
      <p:grpSp>
        <p:nvGrpSpPr>
          <p:cNvPr id="7" name="Groep 6"/>
          <p:cNvGrpSpPr/>
          <p:nvPr/>
        </p:nvGrpSpPr>
        <p:grpSpPr>
          <a:xfrm>
            <a:off x="476249" y="3929681"/>
            <a:ext cx="5704000" cy="2232095"/>
            <a:chOff x="476249" y="3929681"/>
            <a:chExt cx="5704000" cy="2232095"/>
          </a:xfrm>
        </p:grpSpPr>
        <p:sp>
          <p:nvSpPr>
            <p:cNvPr id="13" name="Rechthoek 12"/>
            <p:cNvSpPr/>
            <p:nvPr/>
          </p:nvSpPr>
          <p:spPr>
            <a:xfrm>
              <a:off x="3375063" y="4458051"/>
              <a:ext cx="280518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i="1" dirty="0" smtClean="0">
                  <a:solidFill>
                    <a:srgbClr val="000000"/>
                  </a:solidFill>
                  <a:latin typeface="Calibri Light" panose="020F0302020204030204"/>
                </a:rPr>
                <a:t>A </a:t>
              </a:r>
              <a:r>
                <a:rPr lang="en-GB" b="1" i="1" dirty="0" smtClean="0">
                  <a:solidFill>
                    <a:srgbClr val="7030A0"/>
                  </a:solidFill>
                  <a:latin typeface="Calibri Light" panose="020F0302020204030204"/>
                </a:rPr>
                <a:t>Pathologist</a:t>
              </a:r>
              <a:r>
                <a:rPr lang="en-GB" i="1" dirty="0" smtClean="0">
                  <a:solidFill>
                    <a:srgbClr val="000000"/>
                  </a:solidFill>
                  <a:latin typeface="Calibri Light" panose="020F0302020204030204"/>
                </a:rPr>
                <a:t> is a specialized medical doctor working in the clinical Lab. </a:t>
              </a:r>
              <a:endParaRPr lang="en-GB" i="1" dirty="0">
                <a:solidFill>
                  <a:srgbClr val="000000"/>
                </a:solidFill>
                <a:latin typeface="Calibri Light" panose="020F0302020204030204"/>
              </a:endParaRPr>
            </a:p>
          </p:txBody>
        </p:sp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6249" y="3929681"/>
              <a:ext cx="2774951" cy="2232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507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064442" cy="673629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ISO 15189 - Medical laboratories 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Medical Laboratory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1026" name="Picture 2" descr="https://www.horizondiscovery.com/media/wysiwyg/content/Imp_Acc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05" y="2029455"/>
            <a:ext cx="11797435" cy="36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72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/>
          <p:cNvCxnSpPr/>
          <p:nvPr/>
        </p:nvCxnSpPr>
        <p:spPr>
          <a:xfrm flipV="1">
            <a:off x="476249" y="1256812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>
            <a:off x="4975224" y="2034960"/>
            <a:ext cx="2241551" cy="1473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en-US" sz="8800" b="1" dirty="0">
                <a:solidFill>
                  <a:srgbClr val="00597C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GB" sz="8800" b="1" spc="-50" dirty="0">
              <a:solidFill>
                <a:srgbClr val="00597C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2673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creation of this presentation was supported by a grant from THET: </a:t>
            </a:r>
          </a:p>
          <a:p>
            <a:pPr algn="ctr"/>
            <a:r>
              <a:rPr lang="en-US" dirty="0" smtClean="0"/>
              <a:t>see  </a:t>
            </a:r>
            <a:r>
              <a:rPr lang="en-US" dirty="0">
                <a:hlinkClick r:id="rId2"/>
              </a:rPr>
              <a:t>https://www.thet.org/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35" y="5024011"/>
            <a:ext cx="2555330" cy="10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Flow in a Medical Lab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Medical Laboratory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412130" y="1532001"/>
            <a:ext cx="7470337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Sample </a:t>
            </a:r>
            <a:r>
              <a:rPr lang="en-GB" dirty="0">
                <a:latin typeface="+mj-lt"/>
              </a:rPr>
              <a:t>processing will usually start with a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set of samples </a:t>
            </a:r>
            <a:r>
              <a:rPr lang="en-GB" dirty="0">
                <a:latin typeface="+mj-lt"/>
              </a:rPr>
              <a:t>and a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request form</a:t>
            </a:r>
            <a:r>
              <a:rPr lang="en-GB" dirty="0">
                <a:latin typeface="+mj-lt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Typically </a:t>
            </a:r>
            <a:r>
              <a:rPr lang="en-GB" dirty="0">
                <a:latin typeface="+mj-lt"/>
              </a:rPr>
              <a:t>a set of vacutainer tubes containing blood, or any other specimen, will arrive to the laboratory in a small plastic bag, along with the form</a:t>
            </a:r>
            <a:r>
              <a:rPr lang="en-GB" dirty="0" smtClean="0">
                <a:latin typeface="+mj-lt"/>
              </a:rPr>
              <a:t>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The </a:t>
            </a:r>
            <a:r>
              <a:rPr lang="en-GB" dirty="0">
                <a:latin typeface="+mj-lt"/>
              </a:rPr>
              <a:t>form and the specimens are given a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laboratory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number</a:t>
            </a:r>
            <a:r>
              <a:rPr lang="en-GB" dirty="0" smtClean="0">
                <a:latin typeface="+mj-lt"/>
              </a:rPr>
              <a:t>, often </a:t>
            </a:r>
            <a:r>
              <a:rPr lang="en-GB" dirty="0">
                <a:latin typeface="+mj-lt"/>
              </a:rPr>
              <a:t>as a sticker that can be placed on the tubes and form. This label has a barcode that can be scanned by automated </a:t>
            </a:r>
            <a:r>
              <a:rPr lang="en-GB" dirty="0" smtClean="0">
                <a:latin typeface="+mj-lt"/>
              </a:rPr>
              <a:t>analyzers.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For </a:t>
            </a:r>
            <a:r>
              <a:rPr lang="en-GB" dirty="0">
                <a:latin typeface="+mj-lt"/>
              </a:rPr>
              <a:t>biochemistry samples, blood is usually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centrifuged</a:t>
            </a:r>
            <a:r>
              <a:rPr lang="en-GB" dirty="0">
                <a:latin typeface="+mj-lt"/>
              </a:rPr>
              <a:t> and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serum</a:t>
            </a:r>
            <a:r>
              <a:rPr lang="en-GB" dirty="0" smtClean="0">
                <a:latin typeface="+mj-lt"/>
              </a:rPr>
              <a:t> (plasma) </a:t>
            </a:r>
            <a:r>
              <a:rPr lang="en-GB" dirty="0">
                <a:latin typeface="+mj-lt"/>
              </a:rPr>
              <a:t>is separated. If the serum needs to go on more than one machine, it can be divided into separate tubes.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Many </a:t>
            </a:r>
            <a:r>
              <a:rPr lang="en-GB" dirty="0">
                <a:latin typeface="+mj-lt"/>
              </a:rPr>
              <a:t>specimens end up in one or more sophisticated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automated analysers</a:t>
            </a:r>
            <a:r>
              <a:rPr lang="en-GB" dirty="0">
                <a:latin typeface="+mj-lt"/>
              </a:rPr>
              <a:t>, that process a fraction of the sample and return one or more "results". </a:t>
            </a:r>
            <a:endParaRPr lang="en-GB" dirty="0" smtClean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The </a:t>
            </a:r>
            <a:r>
              <a:rPr lang="en-GB" dirty="0">
                <a:latin typeface="+mj-lt"/>
              </a:rPr>
              <a:t>work flow in a lab is usually heavy from 2:00 am to 10:00 </a:t>
            </a:r>
            <a:r>
              <a:rPr lang="en-GB" dirty="0" smtClean="0">
                <a:latin typeface="+mj-lt"/>
              </a:rPr>
              <a:t>am, so that results are available for all patients during the morning round of the doctors</a:t>
            </a:r>
            <a:r>
              <a:rPr lang="en-GB" dirty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(also in Zambia ?).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218" y="1771531"/>
            <a:ext cx="3031186" cy="208968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8255001" y="4031622"/>
            <a:ext cx="34485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 smtClean="0">
                <a:solidFill>
                  <a:srgbClr val="000000"/>
                </a:solidFill>
                <a:latin typeface="Calibri Light" panose="020F0302020204030204"/>
              </a:rPr>
              <a:t>Vacutainer Tubes</a:t>
            </a:r>
          </a:p>
          <a:p>
            <a:pPr algn="ctr"/>
            <a:r>
              <a:rPr lang="en-GB" i="1" dirty="0" smtClean="0">
                <a:solidFill>
                  <a:srgbClr val="000000"/>
                </a:solidFill>
                <a:latin typeface="Calibri Light" panose="020F0302020204030204"/>
              </a:rPr>
              <a:t>sterile, vacuum filled tube facilitating </a:t>
            </a:r>
            <a:r>
              <a:rPr lang="en-GB" i="1" dirty="0">
                <a:solidFill>
                  <a:srgbClr val="000000"/>
                </a:solidFill>
                <a:latin typeface="Calibri Light" panose="020F0302020204030204"/>
              </a:rPr>
              <a:t>the draw of a </a:t>
            </a:r>
            <a:r>
              <a:rPr lang="en-GB" i="1" dirty="0" smtClean="0">
                <a:solidFill>
                  <a:srgbClr val="000000"/>
                </a:solidFill>
                <a:latin typeface="Calibri Light" panose="020F0302020204030204"/>
              </a:rPr>
              <a:t>liquid. They may contain additives designed to preserve the specimen prior to analytical testing.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188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25449" y="404510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Trend: Automation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Medical Laboratory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412130" y="1497902"/>
            <a:ext cx="53629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j-lt"/>
              </a:rPr>
              <a:t>The medical lab has involved from performing tests that required a lot of manual handling of patient  samples into fully automatic analysis equipment. This has increased the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safety</a:t>
            </a:r>
            <a:r>
              <a:rPr lang="en-GB" sz="2000" dirty="0" smtClean="0">
                <a:latin typeface="+mj-lt"/>
              </a:rPr>
              <a:t> of the personnel working in the lab, the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speed</a:t>
            </a:r>
            <a:r>
              <a:rPr lang="en-GB" sz="2000" dirty="0" smtClean="0">
                <a:latin typeface="+mj-lt"/>
              </a:rPr>
              <a:t> of analysis (lab throughput) as well as improved the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reliability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of the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outcome </a:t>
            </a:r>
            <a:r>
              <a:rPr lang="en-GB" sz="2000" dirty="0" smtClean="0">
                <a:latin typeface="+mj-lt"/>
              </a:rPr>
              <a:t>of the analysis.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7336" y="4040120"/>
            <a:ext cx="1168531" cy="1728682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16" y="3898577"/>
            <a:ext cx="1272470" cy="2139387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062" y="1640807"/>
            <a:ext cx="5471342" cy="4127995"/>
          </a:xfrm>
          <a:prstGeom prst="rect">
            <a:avLst/>
          </a:prstGeom>
        </p:spPr>
      </p:pic>
      <p:sp>
        <p:nvSpPr>
          <p:cNvPr id="19" name="PIJL-RECHTS 18"/>
          <p:cNvSpPr/>
          <p:nvPr/>
        </p:nvSpPr>
        <p:spPr>
          <a:xfrm>
            <a:off x="3656975" y="4738438"/>
            <a:ext cx="1314016" cy="323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5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0016067" y="6443133"/>
            <a:ext cx="21640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 Laboratory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0" y="65047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4" name="Rechthoek 3"/>
          <p:cNvSpPr/>
          <p:nvPr/>
        </p:nvSpPr>
        <p:spPr>
          <a:xfrm>
            <a:off x="1533427" y="2256287"/>
            <a:ext cx="86125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252525"/>
                </a:solidFill>
                <a:latin typeface="+mj-lt"/>
              </a:rPr>
              <a:t>In the following slides some physiological aspects related to the most common lab measurements are discussed. This relates to your Physiology and Anatomy lectures in year 1 and the Medical Instrumentation I lectures at the start of year 2</a:t>
            </a:r>
            <a:r>
              <a:rPr lang="en-GB" sz="2000" dirty="0">
                <a:solidFill>
                  <a:srgbClr val="252525"/>
                </a:solidFill>
                <a:latin typeface="+mj-lt"/>
              </a:rPr>
              <a:t>. </a:t>
            </a:r>
            <a:endParaRPr lang="en-GB" sz="2000" dirty="0" smtClean="0">
              <a:solidFill>
                <a:srgbClr val="252525"/>
              </a:solidFill>
              <a:latin typeface="+mj-lt"/>
            </a:endParaRP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Blood 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Electrolytes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and metabolites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+mj-lt"/>
              </a:rPr>
              <a:t>Microbiological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organisms</a:t>
            </a:r>
            <a:endParaRPr lang="en-GB" sz="2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440796"/>
            <a:ext cx="11010900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0016067" y="6443133"/>
            <a:ext cx="21640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 Laboratory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0" y="65047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4" name="Rechthoek 3"/>
          <p:cNvSpPr/>
          <p:nvPr/>
        </p:nvSpPr>
        <p:spPr>
          <a:xfrm>
            <a:off x="3086595" y="1379981"/>
            <a:ext cx="840055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52525"/>
                </a:solidFill>
                <a:latin typeface="+mj-lt"/>
              </a:rPr>
              <a:t>Blood is a </a:t>
            </a:r>
            <a:r>
              <a:rPr lang="en-GB" dirty="0" smtClean="0">
                <a:solidFill>
                  <a:srgbClr val="252525"/>
                </a:solidFill>
                <a:latin typeface="+mj-lt"/>
              </a:rPr>
              <a:t>body </a:t>
            </a:r>
            <a:r>
              <a:rPr lang="en-GB" dirty="0">
                <a:solidFill>
                  <a:srgbClr val="252525"/>
                </a:solidFill>
                <a:latin typeface="+mj-lt"/>
              </a:rPr>
              <a:t>fluid </a:t>
            </a:r>
            <a:r>
              <a:rPr lang="en-GB" dirty="0" smtClean="0">
                <a:solidFill>
                  <a:srgbClr val="252525"/>
                </a:solidFill>
                <a:latin typeface="+mj-lt"/>
              </a:rPr>
              <a:t>that </a:t>
            </a:r>
            <a:r>
              <a:rPr lang="en-GB" dirty="0">
                <a:solidFill>
                  <a:srgbClr val="252525"/>
                </a:solidFill>
                <a:latin typeface="+mj-lt"/>
              </a:rPr>
              <a:t>delivers necessary substances </a:t>
            </a:r>
            <a:r>
              <a:rPr lang="en-GB" dirty="0" smtClean="0">
                <a:solidFill>
                  <a:srgbClr val="252525"/>
                </a:solidFill>
                <a:latin typeface="+mj-lt"/>
              </a:rPr>
              <a:t>such as</a:t>
            </a:r>
            <a:r>
              <a:rPr lang="en-GB" dirty="0">
                <a:solidFill>
                  <a:srgbClr val="252525"/>
                </a:solidFill>
                <a:latin typeface="+mj-lt"/>
              </a:rPr>
              <a:t> </a:t>
            </a:r>
            <a:r>
              <a:rPr lang="en-GB" dirty="0" smtClean="0">
                <a:solidFill>
                  <a:srgbClr val="252525"/>
                </a:solidFill>
                <a:latin typeface="+mj-lt"/>
              </a:rPr>
              <a:t>nutrients</a:t>
            </a:r>
            <a:r>
              <a:rPr lang="en-GB" dirty="0">
                <a:solidFill>
                  <a:srgbClr val="252525"/>
                </a:solidFill>
                <a:latin typeface="+mj-lt"/>
              </a:rPr>
              <a:t> and oxygen</a:t>
            </a:r>
            <a:endParaRPr lang="en-GB" dirty="0" smtClean="0">
              <a:solidFill>
                <a:srgbClr val="252525"/>
              </a:solidFill>
              <a:latin typeface="+mj-lt"/>
            </a:endParaRPr>
          </a:p>
          <a:p>
            <a:r>
              <a:rPr lang="en-GB" dirty="0" smtClean="0">
                <a:solidFill>
                  <a:srgbClr val="252525"/>
                </a:solidFill>
                <a:latin typeface="+mj-lt"/>
              </a:rPr>
              <a:t>to </a:t>
            </a:r>
            <a:r>
              <a:rPr lang="en-GB" dirty="0">
                <a:solidFill>
                  <a:srgbClr val="252525"/>
                </a:solidFill>
                <a:latin typeface="+mj-lt"/>
              </a:rPr>
              <a:t>the cells and transports </a:t>
            </a:r>
            <a:r>
              <a:rPr lang="en-GB" dirty="0" smtClean="0">
                <a:solidFill>
                  <a:srgbClr val="252525"/>
                </a:solidFill>
                <a:latin typeface="+mj-lt"/>
              </a:rPr>
              <a:t>metabolic waste products </a:t>
            </a:r>
            <a:r>
              <a:rPr lang="en-GB" dirty="0">
                <a:solidFill>
                  <a:srgbClr val="252525"/>
                </a:solidFill>
                <a:latin typeface="+mj-lt"/>
              </a:rPr>
              <a:t>away from those same cells. </a:t>
            </a:r>
            <a:r>
              <a:rPr lang="en-GB" dirty="0" smtClean="0">
                <a:solidFill>
                  <a:srgbClr val="252525"/>
                </a:solidFill>
                <a:latin typeface="+mj-lt"/>
              </a:rPr>
              <a:t>When </a:t>
            </a:r>
            <a:r>
              <a:rPr lang="en-GB" dirty="0">
                <a:solidFill>
                  <a:srgbClr val="252525"/>
                </a:solidFill>
                <a:latin typeface="+mj-lt"/>
              </a:rPr>
              <a:t>it reaches the lungs, gas exchange </a:t>
            </a:r>
            <a:r>
              <a:rPr lang="en-GB" dirty="0" smtClean="0">
                <a:solidFill>
                  <a:srgbClr val="252525"/>
                </a:solidFill>
                <a:latin typeface="+mj-lt"/>
              </a:rPr>
              <a:t>occurs: carbon </a:t>
            </a:r>
            <a:r>
              <a:rPr lang="en-GB" dirty="0">
                <a:solidFill>
                  <a:srgbClr val="252525"/>
                </a:solidFill>
                <a:latin typeface="+mj-lt"/>
              </a:rPr>
              <a:t>dioxide is diffused out of the blood into </a:t>
            </a:r>
            <a:r>
              <a:rPr lang="en-GB" dirty="0" smtClean="0">
                <a:solidFill>
                  <a:srgbClr val="252525"/>
                </a:solidFill>
                <a:latin typeface="+mj-lt"/>
              </a:rPr>
              <a:t>the</a:t>
            </a:r>
            <a:r>
              <a:rPr lang="en-GB" dirty="0">
                <a:solidFill>
                  <a:srgbClr val="252525"/>
                </a:solidFill>
                <a:latin typeface="+mj-lt"/>
              </a:rPr>
              <a:t> </a:t>
            </a:r>
            <a:r>
              <a:rPr lang="en-GB" dirty="0" smtClean="0">
                <a:solidFill>
                  <a:srgbClr val="252525"/>
                </a:solidFill>
                <a:latin typeface="+mj-lt"/>
              </a:rPr>
              <a:t>pulmonary </a:t>
            </a:r>
            <a:r>
              <a:rPr lang="en-GB" dirty="0">
                <a:solidFill>
                  <a:srgbClr val="252525"/>
                </a:solidFill>
                <a:latin typeface="+mj-lt"/>
              </a:rPr>
              <a:t>alveoli and oxygen is diffused into the blood. </a:t>
            </a:r>
            <a:endParaRPr lang="en-GB" dirty="0" smtClean="0">
              <a:solidFill>
                <a:srgbClr val="252525"/>
              </a:solidFill>
              <a:latin typeface="+mj-lt"/>
            </a:endParaRPr>
          </a:p>
          <a:p>
            <a:endParaRPr lang="en-GB" sz="800" dirty="0" smtClean="0">
              <a:solidFill>
                <a:srgbClr val="252525"/>
              </a:solidFill>
              <a:latin typeface="+mj-lt"/>
            </a:endParaRPr>
          </a:p>
          <a:p>
            <a:pPr lvl="0"/>
            <a:r>
              <a:rPr lang="en-GB" dirty="0">
                <a:solidFill>
                  <a:srgbClr val="252525"/>
                </a:solidFill>
                <a:latin typeface="Calibri Light" panose="020F0302020204030204"/>
              </a:rPr>
              <a:t>An adult person contains about 5 litres of blood</a:t>
            </a:r>
            <a:r>
              <a:rPr lang="en-GB" dirty="0" smtClean="0">
                <a:solidFill>
                  <a:srgbClr val="252525"/>
                </a:solidFill>
                <a:latin typeface="Calibri Light" panose="020F0302020204030204"/>
              </a:rPr>
              <a:t>.</a:t>
            </a:r>
            <a:r>
              <a:rPr lang="en-GB" dirty="0">
                <a:solidFill>
                  <a:srgbClr val="252525"/>
                </a:solidFill>
              </a:rPr>
              <a:t> </a:t>
            </a:r>
            <a:r>
              <a:rPr lang="en-GB" dirty="0" smtClean="0">
                <a:solidFill>
                  <a:srgbClr val="252525"/>
                </a:solidFill>
                <a:latin typeface="Calibri Light" panose="020F0302020204030204"/>
              </a:rPr>
              <a:t>It is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bright red </a:t>
            </a:r>
            <a:r>
              <a:rPr lang="en-GB" dirty="0">
                <a:solidFill>
                  <a:srgbClr val="252525"/>
                </a:solidFill>
                <a:latin typeface="Calibri Light" panose="020F0302020204030204"/>
              </a:rPr>
              <a:t>when its hemoglobin is oxygenated and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dark red </a:t>
            </a:r>
            <a:r>
              <a:rPr lang="en-GB" dirty="0">
                <a:solidFill>
                  <a:srgbClr val="252525"/>
                </a:solidFill>
                <a:latin typeface="Calibri Light" panose="020F0302020204030204"/>
              </a:rPr>
              <a:t>when it is </a:t>
            </a:r>
            <a:r>
              <a:rPr lang="en-GB" dirty="0" smtClean="0">
                <a:solidFill>
                  <a:srgbClr val="252525"/>
                </a:solidFill>
                <a:latin typeface="Calibri Light" panose="020F0302020204030204"/>
              </a:rPr>
              <a:t>de-oxygenated</a:t>
            </a:r>
            <a:r>
              <a:rPr lang="en-GB" dirty="0">
                <a:solidFill>
                  <a:srgbClr val="252525"/>
                </a:solidFill>
                <a:latin typeface="Calibri Light" panose="020F0302020204030204"/>
              </a:rPr>
              <a:t>.  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394816"/>
            <a:ext cx="2341185" cy="1755890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17" name="Rechthoek 16"/>
          <p:cNvSpPr/>
          <p:nvPr/>
        </p:nvSpPr>
        <p:spPr>
          <a:xfrm>
            <a:off x="476250" y="5553804"/>
            <a:ext cx="7308371" cy="646331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+mj-lt"/>
              </a:rPr>
              <a:t>Hematology</a:t>
            </a:r>
            <a:r>
              <a:rPr lang="en-GB" dirty="0">
                <a:solidFill>
                  <a:srgbClr val="252525"/>
                </a:solidFill>
                <a:latin typeface="+mj-lt"/>
              </a:rPr>
              <a:t> is the study of blood in health and disease. </a:t>
            </a:r>
            <a:endParaRPr lang="en-GB" dirty="0" smtClean="0">
              <a:solidFill>
                <a:srgbClr val="252525"/>
              </a:solidFill>
              <a:latin typeface="+mj-lt"/>
            </a:endParaRPr>
          </a:p>
          <a:p>
            <a:pPr algn="ctr"/>
            <a:r>
              <a:rPr lang="en-GB" dirty="0" smtClean="0">
                <a:solidFill>
                  <a:srgbClr val="252525"/>
                </a:solidFill>
                <a:latin typeface="+mj-lt"/>
              </a:rPr>
              <a:t>A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hematologist</a:t>
            </a:r>
            <a:r>
              <a:rPr lang="en-GB" dirty="0">
                <a:solidFill>
                  <a:srgbClr val="252525"/>
                </a:solidFill>
                <a:latin typeface="+mj-lt"/>
              </a:rPr>
              <a:t> is a medical doctor who </a:t>
            </a:r>
            <a:r>
              <a:rPr lang="en-GB" dirty="0" smtClean="0">
                <a:solidFill>
                  <a:srgbClr val="252525"/>
                </a:solidFill>
                <a:latin typeface="+mj-lt"/>
              </a:rPr>
              <a:t>treats </a:t>
            </a:r>
            <a:r>
              <a:rPr lang="en-GB" dirty="0">
                <a:solidFill>
                  <a:srgbClr val="252525"/>
                </a:solidFill>
                <a:latin typeface="+mj-lt"/>
              </a:rPr>
              <a:t>patients with blood </a:t>
            </a:r>
            <a:r>
              <a:rPr lang="en-GB" dirty="0" smtClean="0">
                <a:solidFill>
                  <a:srgbClr val="252525"/>
                </a:solidFill>
                <a:latin typeface="+mj-lt"/>
              </a:rPr>
              <a:t>disease</a:t>
            </a:r>
            <a:r>
              <a:rPr lang="en-GB" dirty="0" smtClean="0">
                <a:solidFill>
                  <a:srgbClr val="4F4F4F"/>
                </a:solidFill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407418" y="3313693"/>
            <a:ext cx="11237272" cy="2823714"/>
            <a:chOff x="407418" y="3313693"/>
            <a:chExt cx="11237272" cy="2823714"/>
          </a:xfrm>
        </p:grpSpPr>
        <p:sp>
          <p:nvSpPr>
            <p:cNvPr id="7" name="Rechthoek 6"/>
            <p:cNvSpPr/>
            <p:nvPr/>
          </p:nvSpPr>
          <p:spPr>
            <a:xfrm>
              <a:off x="407418" y="3564846"/>
              <a:ext cx="7377203" cy="1908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dirty="0" smtClean="0">
                  <a:solidFill>
                    <a:srgbClr val="252525"/>
                  </a:solidFill>
                  <a:latin typeface="+mj-lt"/>
                </a:rPr>
                <a:t>Human </a:t>
              </a:r>
              <a:r>
                <a:rPr lang="en-GB" dirty="0">
                  <a:solidFill>
                    <a:srgbClr val="252525"/>
                  </a:solidFill>
                  <a:latin typeface="+mj-lt"/>
                </a:rPr>
                <a:t>blood is composed of blood cells suspended in blood plasma.  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b="1" dirty="0" smtClean="0">
                  <a:solidFill>
                    <a:srgbClr val="7030A0"/>
                  </a:solidFill>
                  <a:latin typeface="+mj-lt"/>
                </a:rPr>
                <a:t>blood plasma</a:t>
              </a:r>
              <a:r>
                <a:rPr lang="en-GB" dirty="0" smtClean="0">
                  <a:solidFill>
                    <a:srgbClr val="252525"/>
                  </a:solidFill>
                  <a:latin typeface="+mj-lt"/>
                </a:rPr>
                <a:t>: is mostly water, plus proteins</a:t>
              </a:r>
              <a:r>
                <a:rPr lang="en-GB" dirty="0">
                  <a:solidFill>
                    <a:srgbClr val="252525"/>
                  </a:solidFill>
                  <a:latin typeface="+mj-lt"/>
                </a:rPr>
                <a:t>, </a:t>
              </a:r>
              <a:r>
                <a:rPr lang="en-GB" dirty="0" smtClean="0">
                  <a:solidFill>
                    <a:srgbClr val="252525"/>
                  </a:solidFill>
                  <a:latin typeface="+mj-lt"/>
                </a:rPr>
                <a:t>glucose</a:t>
              </a:r>
              <a:r>
                <a:rPr lang="en-GB" dirty="0">
                  <a:solidFill>
                    <a:srgbClr val="252525"/>
                  </a:solidFill>
                  <a:latin typeface="+mj-lt"/>
                </a:rPr>
                <a:t>, </a:t>
              </a:r>
              <a:r>
                <a:rPr lang="en-GB" dirty="0" smtClean="0">
                  <a:solidFill>
                    <a:srgbClr val="252525"/>
                  </a:solidFill>
                  <a:latin typeface="+mj-lt"/>
                </a:rPr>
                <a:t>mineral </a:t>
              </a:r>
              <a:r>
                <a:rPr lang="en-GB" dirty="0">
                  <a:solidFill>
                    <a:srgbClr val="252525"/>
                  </a:solidFill>
                  <a:latin typeface="+mj-lt"/>
                </a:rPr>
                <a:t>ions</a:t>
              </a:r>
              <a:r>
                <a:rPr lang="en-GB" dirty="0" smtClean="0">
                  <a:solidFill>
                    <a:srgbClr val="252525"/>
                  </a:solidFill>
                  <a:latin typeface="+mj-lt"/>
                </a:rPr>
                <a:t>, hormones and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b="1" dirty="0" smtClean="0">
                  <a:solidFill>
                    <a:srgbClr val="7030A0"/>
                  </a:solidFill>
                  <a:latin typeface="+mj-lt"/>
                </a:rPr>
                <a:t>blood cells</a:t>
              </a:r>
              <a:r>
                <a:rPr lang="en-GB" dirty="0" smtClean="0">
                  <a:solidFill>
                    <a:srgbClr val="252525"/>
                  </a:solidFill>
                  <a:latin typeface="+mj-lt"/>
                </a:rPr>
                <a:t>: red </a:t>
              </a:r>
              <a:r>
                <a:rPr lang="en-GB" dirty="0">
                  <a:solidFill>
                    <a:srgbClr val="252525"/>
                  </a:solidFill>
                  <a:latin typeface="+mj-lt"/>
                </a:rPr>
                <a:t>blood </a:t>
              </a:r>
              <a:r>
                <a:rPr lang="en-GB" dirty="0" smtClean="0">
                  <a:solidFill>
                    <a:srgbClr val="252525"/>
                  </a:solidFill>
                  <a:latin typeface="+mj-lt"/>
                </a:rPr>
                <a:t>cells</a:t>
              </a:r>
              <a:r>
                <a:rPr lang="en-GB" dirty="0">
                  <a:solidFill>
                    <a:srgbClr val="252525"/>
                  </a:solidFill>
                  <a:latin typeface="+mj-lt"/>
                </a:rPr>
                <a:t>, white blood cells </a:t>
              </a:r>
              <a:r>
                <a:rPr lang="en-GB" dirty="0" smtClean="0">
                  <a:solidFill>
                    <a:srgbClr val="252525"/>
                  </a:solidFill>
                  <a:latin typeface="+mj-lt"/>
                </a:rPr>
                <a:t>and</a:t>
              </a:r>
              <a:r>
                <a:rPr lang="en-GB" dirty="0">
                  <a:solidFill>
                    <a:srgbClr val="252525"/>
                  </a:solidFill>
                  <a:latin typeface="+mj-lt"/>
                </a:rPr>
                <a:t> platelets. </a:t>
              </a:r>
              <a:r>
                <a:rPr lang="en-GB" dirty="0" smtClean="0">
                  <a:solidFill>
                    <a:srgbClr val="252525"/>
                  </a:solidFill>
                  <a:latin typeface="+mj-lt"/>
                </a:rPr>
                <a:t>Red blood cells contain</a:t>
              </a:r>
              <a:r>
                <a:rPr lang="en-GB" dirty="0">
                  <a:solidFill>
                    <a:srgbClr val="252525"/>
                  </a:solidFill>
                  <a:latin typeface="+mj-lt"/>
                </a:rPr>
                <a:t> hemoglobin, an iron-containing protein, which facilitates oxygen </a:t>
              </a:r>
              <a:r>
                <a:rPr lang="en-GB" dirty="0" smtClean="0">
                  <a:solidFill>
                    <a:srgbClr val="252525"/>
                  </a:solidFill>
                  <a:latin typeface="+mj-lt"/>
                </a:rPr>
                <a:t>transport.</a:t>
              </a:r>
              <a:endParaRPr lang="en-GB" dirty="0">
                <a:solidFill>
                  <a:srgbClr val="252525"/>
                </a:solidFill>
                <a:latin typeface="+mj-lt"/>
              </a:endParaRPr>
            </a:p>
          </p:txBody>
        </p:sp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4798" y="3313693"/>
              <a:ext cx="3419892" cy="2823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788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064442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Blood measurements in the lab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Medical Laboratory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439917" y="1429989"/>
            <a:ext cx="109902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+mj-lt"/>
              </a:rPr>
              <a:t>pH</a:t>
            </a:r>
            <a:r>
              <a:rPr lang="en-GB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is a measure of the concentration of the hydrogen ion (</a:t>
            </a:r>
            <a:r>
              <a:rPr lang="en-GB" dirty="0" smtClean="0">
                <a:latin typeface="+mj-lt"/>
              </a:rPr>
              <a:t>H</a:t>
            </a:r>
            <a:r>
              <a:rPr lang="en-GB" baseline="30000" dirty="0" smtClean="0">
                <a:latin typeface="+mj-lt"/>
              </a:rPr>
              <a:t>+</a:t>
            </a:r>
            <a:r>
              <a:rPr lang="en-GB" dirty="0" smtClean="0">
                <a:latin typeface="+mj-lt"/>
              </a:rPr>
              <a:t>) </a:t>
            </a:r>
            <a:r>
              <a:rPr lang="en-GB" dirty="0">
                <a:latin typeface="+mj-lt"/>
              </a:rPr>
              <a:t>in an aqueous solution</a:t>
            </a:r>
            <a:r>
              <a:rPr lang="en-GB" dirty="0" smtClean="0">
                <a:latin typeface="+mj-lt"/>
              </a:rPr>
              <a:t>. Solutions </a:t>
            </a:r>
            <a:r>
              <a:rPr lang="en-GB" dirty="0">
                <a:latin typeface="+mj-lt"/>
              </a:rPr>
              <a:t>with a pH less than 7 are said to be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acidic</a:t>
            </a:r>
            <a:r>
              <a:rPr lang="en-GB" dirty="0">
                <a:latin typeface="+mj-lt"/>
              </a:rPr>
              <a:t> and solutions with a pH greater than 7 are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basic</a:t>
            </a:r>
            <a:r>
              <a:rPr lang="en-GB" dirty="0">
                <a:latin typeface="+mj-lt"/>
              </a:rPr>
              <a:t> or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alkaline</a:t>
            </a:r>
            <a:r>
              <a:rPr lang="en-GB" dirty="0">
                <a:latin typeface="+mj-lt"/>
              </a:rPr>
              <a:t>. Pure water has a pH of 7. </a:t>
            </a:r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In </a:t>
            </a:r>
            <a:r>
              <a:rPr lang="en-GB" dirty="0">
                <a:latin typeface="+mj-lt"/>
              </a:rPr>
              <a:t>humans, a normal pH of most tissues and fluids of the body (except the stomach, pH=1) is slightly alkaline. The most critical pH is in the blood. All other organs and fluids will fluctuate in their range in order to keep the blood a strict pH between 7.35 and 7.45 (slightly alkaline). </a:t>
            </a:r>
          </a:p>
        </p:txBody>
      </p:sp>
      <p:sp>
        <p:nvSpPr>
          <p:cNvPr id="3" name="Rechthoek 2"/>
          <p:cNvSpPr/>
          <p:nvPr/>
        </p:nvSpPr>
        <p:spPr>
          <a:xfrm>
            <a:off x="467704" y="3167042"/>
            <a:ext cx="6172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Haematocrit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 (Ht, HCT) is the volume percentage (%) of red blood cells in blood.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It is normally 45% for men and 40% for women. It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is one of the factors that determine the blood’s capability to deliver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oxygen. Anemia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 refers to an abnormally low haematocrit, </a:t>
            </a:r>
            <a:endParaRPr lang="en-GB" dirty="0"/>
          </a:p>
        </p:txBody>
      </p:sp>
      <p:sp>
        <p:nvSpPr>
          <p:cNvPr id="19" name="Rechthoek 18"/>
          <p:cNvSpPr/>
          <p:nvPr/>
        </p:nvSpPr>
        <p:spPr>
          <a:xfrm>
            <a:off x="2315505" y="5054751"/>
            <a:ext cx="4443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With modern lab equipment, the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haematocrit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measured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by an automated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analyser.</a:t>
            </a:r>
            <a:endParaRPr lang="en-US" dirty="0">
              <a:solidFill>
                <a:srgbClr val="00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30" y="4627097"/>
            <a:ext cx="1992430" cy="1660687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054" y="3208656"/>
            <a:ext cx="3830350" cy="176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064442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Blood measurements in the lab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Medical Laboratory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5" name="Rechthoek 4"/>
          <p:cNvSpPr/>
          <p:nvPr/>
        </p:nvSpPr>
        <p:spPr>
          <a:xfrm>
            <a:off x="398560" y="1428422"/>
            <a:ext cx="11072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Hemoglobin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(Hgb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or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Hb)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is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a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protein molecule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and the main component in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red blood cells that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transports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oxygen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in the blood. A typical normal value is 15 gm/</a:t>
            </a:r>
            <a:r>
              <a:rPr lang="en-GB" dirty="0" err="1" smtClean="0">
                <a:solidFill>
                  <a:srgbClr val="000000"/>
                </a:solidFill>
                <a:latin typeface="Calibri Light" panose="020F0302020204030204"/>
              </a:rPr>
              <a:t>dL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. </a:t>
            </a:r>
            <a:endParaRPr lang="en-GB" dirty="0"/>
          </a:p>
        </p:txBody>
      </p:sp>
      <p:sp>
        <p:nvSpPr>
          <p:cNvPr id="7" name="Rechthoek 6"/>
          <p:cNvSpPr/>
          <p:nvPr/>
        </p:nvSpPr>
        <p:spPr>
          <a:xfrm>
            <a:off x="412130" y="2213300"/>
            <a:ext cx="6971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Red Blood Cells (RBCs)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,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also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called erythrocytes, are the most common type of blood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cells. A RBC count is a lab test which  measures the number of red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blood cells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per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blood volume.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A normal RBC count is around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5 million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cells per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microliter of blood. </a:t>
            </a:r>
            <a:endParaRPr lang="en-GB" dirty="0"/>
          </a:p>
        </p:txBody>
      </p:sp>
      <p:sp>
        <p:nvSpPr>
          <p:cNvPr id="8" name="Rechthoek 7"/>
          <p:cNvSpPr/>
          <p:nvPr/>
        </p:nvSpPr>
        <p:spPr>
          <a:xfrm>
            <a:off x="412130" y="3527713"/>
            <a:ext cx="64931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White Blood Cells (WBCs)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,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also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called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leukocytes,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are the cells of the immune system that are involved in protecting the body against both infectious disease and foreign invaders. A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WBC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count is a lab test which  measures the number of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white blood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cells per blood volume. A normal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WBC count is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7,500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white blood cells per microliter of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blood. </a:t>
            </a:r>
            <a:endParaRPr lang="en-GB" dirty="0"/>
          </a:p>
        </p:txBody>
      </p:sp>
      <p:sp>
        <p:nvSpPr>
          <p:cNvPr id="9" name="Rechthoek 8"/>
          <p:cNvSpPr/>
          <p:nvPr/>
        </p:nvSpPr>
        <p:spPr>
          <a:xfrm>
            <a:off x="412130" y="5422442"/>
            <a:ext cx="10645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Platelets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,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also called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thrombocytes, are important to stop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bleeding by clumping and clotting blood vessel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injuries. A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normal platelet count ranges from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150,000 to 450,000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platelets per microliter of blood. 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258" y="1893888"/>
            <a:ext cx="2579042" cy="284511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8113891" y="4801751"/>
            <a:ext cx="3742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Calibri Light" panose="020F0302020204030204"/>
              </a:rPr>
              <a:t>Separation of blood cells in centrifuge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339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2016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064442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 Blood Count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Medical Laboratory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16" name="Rechthoek 15"/>
          <p:cNvSpPr/>
          <p:nvPr/>
        </p:nvSpPr>
        <p:spPr>
          <a:xfrm>
            <a:off x="476249" y="3515613"/>
            <a:ext cx="35238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srgbClr val="252525"/>
                </a:solidFill>
                <a:latin typeface="Calibri Light" panose="020F0302020204030204"/>
              </a:rPr>
              <a:t>A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Complete Blood Count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(CBC), </a:t>
            </a:r>
            <a:r>
              <a:rPr lang="en-GB" dirty="0" smtClean="0">
                <a:solidFill>
                  <a:srgbClr val="252525"/>
                </a:solidFill>
                <a:latin typeface="Calibri Light" panose="020F0302020204030204"/>
              </a:rPr>
              <a:t>or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Full Blood Count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(FBC), </a:t>
            </a:r>
            <a:r>
              <a:rPr lang="en-GB" dirty="0" smtClean="0">
                <a:solidFill>
                  <a:srgbClr val="252525"/>
                </a:solidFill>
                <a:latin typeface="Calibri Light" panose="020F0302020204030204"/>
              </a:rPr>
              <a:t>is </a:t>
            </a:r>
            <a:r>
              <a:rPr lang="en-GB" dirty="0">
                <a:solidFill>
                  <a:srgbClr val="252525"/>
                </a:solidFill>
                <a:latin typeface="Calibri Light" panose="020F0302020204030204"/>
              </a:rPr>
              <a:t>a blood panel </a:t>
            </a:r>
            <a:r>
              <a:rPr lang="en-GB" dirty="0" smtClean="0">
                <a:solidFill>
                  <a:srgbClr val="252525"/>
                </a:solidFill>
                <a:latin typeface="Calibri Light" panose="020F0302020204030204"/>
              </a:rPr>
              <a:t>that that gives an overview of the </a:t>
            </a:r>
            <a:r>
              <a:rPr lang="en-GB" dirty="0">
                <a:solidFill>
                  <a:srgbClr val="252525"/>
                </a:solidFill>
                <a:latin typeface="Calibri Light" panose="020F0302020204030204"/>
              </a:rPr>
              <a:t>cells in a patient's blood, such as the cell count for each cell type and the concentrations of various proteins and minerals</a:t>
            </a:r>
            <a:r>
              <a:rPr lang="en-GB" dirty="0" smtClean="0">
                <a:solidFill>
                  <a:srgbClr val="252525"/>
                </a:solidFill>
                <a:latin typeface="Calibri Light" panose="020F0302020204030204"/>
              </a:rPr>
              <a:t>.</a:t>
            </a:r>
            <a:endParaRPr lang="en-US" dirty="0">
              <a:solidFill>
                <a:srgbClr val="252525"/>
              </a:solidFill>
              <a:latin typeface="Calibri Light" panose="020F0302020204030204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12131" y="1436256"/>
            <a:ext cx="49509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252525"/>
                </a:solidFill>
                <a:latin typeface="Calibri Light" panose="020F0302020204030204"/>
              </a:rPr>
              <a:t>In requesting lab analysis of a blood sample (patient), multiple tests for specific blood components (such as a glucose test or a cholesterol test) are often grouped together into one test panel called a 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blood panel</a:t>
            </a:r>
            <a:r>
              <a:rPr lang="en-GB" dirty="0">
                <a:solidFill>
                  <a:srgbClr val="252525"/>
                </a:solidFill>
                <a:latin typeface="Calibri Light" panose="020F0302020204030204"/>
              </a:rPr>
              <a:t> or blood work.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3" t="6473" r="3754" b="2901"/>
          <a:stretch/>
        </p:blipFill>
        <p:spPr>
          <a:xfrm>
            <a:off x="5297842" y="1346500"/>
            <a:ext cx="6784568" cy="4987887"/>
          </a:xfrm>
          <a:prstGeom prst="rect">
            <a:avLst/>
          </a:prstGeom>
        </p:spPr>
      </p:pic>
      <p:sp>
        <p:nvSpPr>
          <p:cNvPr id="17" name="PIJL-RECHTS 16"/>
          <p:cNvSpPr/>
          <p:nvPr/>
        </p:nvSpPr>
        <p:spPr>
          <a:xfrm>
            <a:off x="4000053" y="3676235"/>
            <a:ext cx="1054832" cy="390418"/>
          </a:xfrm>
          <a:prstGeom prst="rightArrow">
            <a:avLst>
              <a:gd name="adj1" fmla="val 3947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2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7686</TotalTime>
  <Words>2481</Words>
  <Application>Microsoft Office PowerPoint</Application>
  <PresentationFormat>Widescreen</PresentationFormat>
  <Paragraphs>187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Times New Roman</vt:lpstr>
      <vt:lpstr>Terugblik</vt:lpstr>
      <vt:lpstr>Identify areas of a Medical Laboratory</vt:lpstr>
      <vt:lpstr>Medical Laboratory</vt:lpstr>
      <vt:lpstr>Work Flow in a Medical Lab</vt:lpstr>
      <vt:lpstr>Trend: Automation</vt:lpstr>
      <vt:lpstr>PowerPoint Presentation</vt:lpstr>
      <vt:lpstr>Blood</vt:lpstr>
      <vt:lpstr>Blood measurements in the lab</vt:lpstr>
      <vt:lpstr>Blood measurements in the lab</vt:lpstr>
      <vt:lpstr>Complete Blood Count</vt:lpstr>
      <vt:lpstr>Electrolytes</vt:lpstr>
      <vt:lpstr>Metabolites</vt:lpstr>
      <vt:lpstr>Organisms &amp; Microbiology</vt:lpstr>
      <vt:lpstr>Lab Specialties</vt:lpstr>
      <vt:lpstr>Bio-chemistry </vt:lpstr>
      <vt:lpstr>Micro-biology = study of micro-organisms</vt:lpstr>
      <vt:lpstr>Hematology = study of blood (cells)</vt:lpstr>
      <vt:lpstr>Histology = study of biological Tissues</vt:lpstr>
      <vt:lpstr>Quality Control in the lab: Detection &amp; Solving problems</vt:lpstr>
      <vt:lpstr>Quality Assurance in the lab: Prevention of Problems</vt:lpstr>
      <vt:lpstr>ISO 15189 - Medical laboratories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 Mol</dc:creator>
  <cp:lastModifiedBy>Chris Mol</cp:lastModifiedBy>
  <cp:revision>343</cp:revision>
  <dcterms:created xsi:type="dcterms:W3CDTF">2014-11-03T16:21:19Z</dcterms:created>
  <dcterms:modified xsi:type="dcterms:W3CDTF">2020-03-18T14:29:08Z</dcterms:modified>
</cp:coreProperties>
</file>